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9" r:id="rId3"/>
    <p:sldId id="258" r:id="rId4"/>
    <p:sldId id="261" r:id="rId5"/>
    <p:sldId id="262" r:id="rId6"/>
    <p:sldId id="279" r:id="rId7"/>
    <p:sldId id="260" r:id="rId8"/>
    <p:sldId id="268" r:id="rId9"/>
    <p:sldId id="273" r:id="rId10"/>
    <p:sldId id="272" r:id="rId11"/>
    <p:sldId id="275" r:id="rId12"/>
    <p:sldId id="277" r:id="rId13"/>
    <p:sldId id="280" r:id="rId14"/>
    <p:sldId id="281" r:id="rId15"/>
    <p:sldId id="278" r:id="rId16"/>
    <p:sldId id="264" r:id="rId17"/>
    <p:sldId id="265"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CC9900"/>
    <a:srgbClr val="3399FF"/>
    <a:srgbClr val="9999FF"/>
    <a:srgbClr val="6699FF"/>
    <a:srgbClr val="9966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8199" autoAdjust="0"/>
  </p:normalViewPr>
  <p:slideViewPr>
    <p:cSldViewPr snapToGrid="0">
      <p:cViewPr varScale="1">
        <p:scale>
          <a:sx n="45" d="100"/>
          <a:sy n="45" d="100"/>
        </p:scale>
        <p:origin x="142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arol%20Chen\Dropbox\MSHE408%20Research%20III\MSHE408-%20Data-%20Class%20Confessions,%20Cod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arol%20Chen\Dropbox\MSHE408%20Research%20III\MSHE408-%20Contac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ch246\Dropbox\MSHE408%20Research%20III\MSHE408%20Master%20Drafts\aMSHE408-%20MP%20Master%20Draft,%20Survey.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b="1" dirty="0" smtClean="0">
                <a:latin typeface="Century" panose="02040604050505020304" pitchFamily="18" charset="0"/>
              </a:rPr>
              <a:t>Themes</a:t>
            </a:r>
            <a:endParaRPr lang="en-US" sz="3200" b="1" dirty="0">
              <a:latin typeface="Century" panose="02040604050505020304" pitchFamily="18" charset="0"/>
            </a:endParaRPr>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Century" panose="0204060405050502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Stats!$A$15:$A$24</c:f>
              <c:strCache>
                <c:ptCount val="10"/>
                <c:pt idx="0">
                  <c:v>Cultural differences</c:v>
                </c:pt>
                <c:pt idx="1">
                  <c:v>Family</c:v>
                </c:pt>
                <c:pt idx="2">
                  <c:v>Social differences</c:v>
                </c:pt>
                <c:pt idx="3">
                  <c:v>Not enough money</c:v>
                </c:pt>
                <c:pt idx="4">
                  <c:v>Student debt</c:v>
                </c:pt>
                <c:pt idx="5">
                  <c:v>Career thoughts</c:v>
                </c:pt>
                <c:pt idx="6">
                  <c:v>Food insecurity</c:v>
                </c:pt>
                <c:pt idx="7">
                  <c:v>Mental health</c:v>
                </c:pt>
                <c:pt idx="8">
                  <c:v>Academic struggles</c:v>
                </c:pt>
                <c:pt idx="9">
                  <c:v>Housing insecurity</c:v>
                </c:pt>
              </c:strCache>
            </c:strRef>
          </c:cat>
          <c:val>
            <c:numRef>
              <c:f>Stats!$B$15:$B$24</c:f>
              <c:numCache>
                <c:formatCode>General</c:formatCode>
                <c:ptCount val="10"/>
                <c:pt idx="0">
                  <c:v>219</c:v>
                </c:pt>
                <c:pt idx="1">
                  <c:v>178</c:v>
                </c:pt>
                <c:pt idx="2">
                  <c:v>133</c:v>
                </c:pt>
                <c:pt idx="3">
                  <c:v>118</c:v>
                </c:pt>
                <c:pt idx="4">
                  <c:v>61</c:v>
                </c:pt>
                <c:pt idx="5">
                  <c:v>59</c:v>
                </c:pt>
                <c:pt idx="6">
                  <c:v>49</c:v>
                </c:pt>
                <c:pt idx="7">
                  <c:v>48</c:v>
                </c:pt>
                <c:pt idx="8">
                  <c:v>38</c:v>
                </c:pt>
                <c:pt idx="9">
                  <c:v>35</c:v>
                </c:pt>
              </c:numCache>
            </c:numRef>
          </c:val>
        </c:ser>
        <c:dLbls>
          <c:dLblPos val="outEnd"/>
          <c:showLegendKey val="0"/>
          <c:showVal val="1"/>
          <c:showCatName val="0"/>
          <c:showSerName val="0"/>
          <c:showPercent val="0"/>
          <c:showBubbleSize val="0"/>
        </c:dLbls>
        <c:gapWidth val="182"/>
        <c:axId val="80794624"/>
        <c:axId val="80795184"/>
      </c:barChart>
      <c:catAx>
        <c:axId val="80794624"/>
        <c:scaling>
          <c:orientation val="minMax"/>
        </c:scaling>
        <c:delete val="0"/>
        <c:axPos val="r"/>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80795184"/>
        <c:crosses val="autoZero"/>
        <c:auto val="1"/>
        <c:lblAlgn val="ctr"/>
        <c:lblOffset val="100"/>
        <c:noMultiLvlLbl val="0"/>
      </c:catAx>
      <c:valAx>
        <c:axId val="80795184"/>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94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dPt>
            <c:idx val="0"/>
            <c:bubble3D val="0"/>
            <c:spPr>
              <a:solidFill>
                <a:schemeClr val="accent1">
                  <a:tint val="54000"/>
                </a:schemeClr>
              </a:solidFill>
              <a:ln w="19050">
                <a:solidFill>
                  <a:schemeClr val="lt1"/>
                </a:solidFill>
              </a:ln>
              <a:effectLst/>
            </c:spPr>
          </c:dPt>
          <c:dPt>
            <c:idx val="1"/>
            <c:bubble3D val="0"/>
            <c:spPr>
              <a:solidFill>
                <a:schemeClr val="accent1">
                  <a:tint val="77000"/>
                </a:schemeClr>
              </a:solidFill>
              <a:ln w="19050">
                <a:solidFill>
                  <a:schemeClr val="lt1"/>
                </a:solidFill>
              </a:ln>
              <a:effectLst/>
            </c:spPr>
          </c:dPt>
          <c:dPt>
            <c:idx val="2"/>
            <c:bubble3D val="0"/>
            <c:spPr>
              <a:solidFill>
                <a:schemeClr val="accent1"/>
              </a:solidFill>
              <a:ln w="19050">
                <a:solidFill>
                  <a:schemeClr val="lt1"/>
                </a:solidFill>
              </a:ln>
              <a:effectLst/>
            </c:spPr>
          </c:dPt>
          <c:dPt>
            <c:idx val="3"/>
            <c:bubble3D val="0"/>
            <c:spPr>
              <a:solidFill>
                <a:schemeClr val="accent1">
                  <a:shade val="76000"/>
                </a:schemeClr>
              </a:solidFill>
              <a:ln w="19050">
                <a:solidFill>
                  <a:schemeClr val="lt1"/>
                </a:solidFill>
              </a:ln>
              <a:effectLst/>
            </c:spPr>
          </c:dPt>
          <c:dPt>
            <c:idx val="4"/>
            <c:bubble3D val="0"/>
            <c:spPr>
              <a:solidFill>
                <a:schemeClr val="accent1">
                  <a:shade val="53000"/>
                </a:schemeClr>
              </a:solidFill>
              <a:ln w="19050">
                <a:solidFill>
                  <a:schemeClr val="lt1"/>
                </a:solidFill>
              </a:ln>
              <a:effectLst/>
            </c:spPr>
          </c:dPt>
          <c:dLbls>
            <c:dLbl>
              <c:idx val="0"/>
              <c:layout>
                <c:manualLayout>
                  <c:x val="7.1998773411998196E-3"/>
                  <c:y val="5.0119287312703917E-2"/>
                </c:manualLayout>
              </c:layout>
              <c:tx>
                <c:rich>
                  <a:bodyPr/>
                  <a:lstStyle/>
                  <a:p>
                    <a:fld id="{9EA17F4D-AFA0-4FB0-BA1C-1A63A3E50B33}" type="CATEGORYNAME">
                      <a:rPr lang="en-US"/>
                      <a:pPr/>
                      <a:t>[CATEGORY NAME]</a:t>
                    </a:fld>
                    <a:r>
                      <a:rPr lang="en-US" baseline="0"/>
                      <a:t>
</a:t>
                    </a:r>
                    <a:fld id="{8CE6C42F-2437-4757-88CD-9952430865B1}" type="VALUE">
                      <a:rPr lang="en-US" baseline="0"/>
                      <a:pPr/>
                      <a:t>[VALUE]</a:t>
                    </a:fld>
                    <a:endParaRPr lang="en-US" baseline="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1"/>
              <c:layout>
                <c:manualLayout>
                  <c:x val="1.8039348519324646E-2"/>
                  <c:y val="-9.8401878811440094E-2"/>
                </c:manualLayout>
              </c:layout>
              <c:tx>
                <c:rich>
                  <a:bodyPr/>
                  <a:lstStyle/>
                  <a:p>
                    <a:fld id="{959C6D1F-6C37-470F-8E34-6D7A0C3F249B}" type="CATEGORYNAME">
                      <a:rPr lang="en-US"/>
                      <a:pPr/>
                      <a:t>[CATEGORY NAME]</a:t>
                    </a:fld>
                    <a:r>
                      <a:rPr lang="en-US" baseline="0" dirty="0"/>
                      <a:t>
</a:t>
                    </a:r>
                    <a:fld id="{FBE6C30B-E8DB-48D5-8F80-6452CBC2D29D}" type="VALUE">
                      <a:rPr lang="en-US" baseline="0"/>
                      <a:pPr/>
                      <a:t>[VALUE]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02C31A86-974A-448C-8F85-8F1AE998F5B7}" type="CATEGORYNAME">
                      <a:rPr lang="en-US"/>
                      <a:pPr/>
                      <a:t>[CATEGORY NAME]</a:t>
                    </a:fld>
                    <a:r>
                      <a:rPr lang="en-US" baseline="0"/>
                      <a:t>
</a:t>
                    </a:r>
                    <a:fld id="{85337274-B032-4D56-B89B-57CA23AAF8AF}" type="VALUE">
                      <a:rPr lang="en-US" baseline="0"/>
                      <a:pPr/>
                      <a:t>[VALUE]</a:t>
                    </a:fld>
                    <a:endParaRPr lang="en-US" baseline="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3"/>
              <c:layout>
                <c:manualLayout>
                  <c:x val="-6.5427345849553451E-3"/>
                  <c:y val="-7.6957723841409281E-2"/>
                </c:manualLayout>
              </c:layout>
              <c:tx>
                <c:rich>
                  <a:bodyPr/>
                  <a:lstStyle/>
                  <a:p>
                    <a:fld id="{974242FD-6B4A-4849-A46A-9E601BBED659}" type="CATEGORYNAME">
                      <a:rPr lang="en-US"/>
                      <a:pPr/>
                      <a:t>[CATEGORY NAME]</a:t>
                    </a:fld>
                    <a:r>
                      <a:rPr lang="en-US" baseline="0"/>
                      <a:t>
</a:t>
                    </a:r>
                    <a:fld id="{6593A0F9-AB29-47F7-B2BE-E7BCE3892989}" type="VALUE">
                      <a:rPr lang="en-US" baseline="0"/>
                      <a:pPr/>
                      <a:t>[VALUE]</a:t>
                    </a:fld>
                    <a:endParaRPr lang="en-US" baseline="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Lst>
            </c:dLbl>
            <c:dLbl>
              <c:idx val="4"/>
              <c:layout>
                <c:manualLayout>
                  <c:x val="-2.306584317330794E-2"/>
                  <c:y val="0.11509025605913786"/>
                </c:manualLayout>
              </c:layout>
              <c:tx>
                <c:rich>
                  <a:bodyPr rot="0" spcFirstLastPara="1" vertOverflow="ellipsis" vert="horz" wrap="square" lIns="38100" tIns="19050" rIns="38100" bIns="19050" anchor="ctr" anchorCtr="1">
                    <a:noAutofit/>
                  </a:bodyPr>
                  <a:lstStyle/>
                  <a:p>
                    <a:pPr>
                      <a:defRPr sz="2000" b="1" i="0" u="none" strike="noStrike" kern="1200" baseline="0">
                        <a:solidFill>
                          <a:schemeClr val="tx1">
                            <a:lumMod val="75000"/>
                            <a:lumOff val="25000"/>
                          </a:schemeClr>
                        </a:solidFill>
                        <a:latin typeface="Century" panose="02040604050505020304" pitchFamily="18" charset="0"/>
                        <a:ea typeface="+mn-ea"/>
                        <a:cs typeface="+mn-cs"/>
                      </a:defRPr>
                    </a:pPr>
                    <a:fld id="{6D75106E-7151-4FCE-A350-160E3E738ED4}" type="CATEGORYNAME">
                      <a:rPr lang="en-US"/>
                      <a:pPr>
                        <a:defRPr sz="2000" b="1">
                          <a:latin typeface="Century" panose="02040604050505020304" pitchFamily="18" charset="0"/>
                        </a:defRPr>
                      </a:pPr>
                      <a:t>[CATEGORY NAME]</a:t>
                    </a:fld>
                    <a:r>
                      <a:rPr lang="en-US" baseline="0"/>
                      <a:t>
</a:t>
                    </a:r>
                    <a:fld id="{650C7B2A-DD5C-4035-82AF-CCFA241C7F42}" type="VALUE">
                      <a:rPr lang="en-US" baseline="0"/>
                      <a:pPr>
                        <a:defRPr sz="2000" b="1">
                          <a:latin typeface="Century" panose="02040604050505020304" pitchFamily="18" charset="0"/>
                        </a:defRPr>
                      </a:pPr>
                      <a:t>[VALUE]</a:t>
                    </a:fld>
                    <a:endParaRPr lang="en-US" baseline="0"/>
                  </a:p>
                </c:rich>
              </c:tx>
              <c:spPr>
                <a:noFill/>
                <a:ln>
                  <a:noFill/>
                </a:ln>
                <a:effectLst/>
              </c:spPr>
              <c:txPr>
                <a:bodyPr rot="0" spcFirstLastPara="1" vertOverflow="ellipsis" vert="horz" wrap="square" lIns="38100" tIns="19050" rIns="38100" bIns="19050" anchor="ctr" anchorCtr="1">
                  <a:noAutofit/>
                </a:bodyPr>
                <a:lstStyle/>
                <a:p>
                  <a:pPr>
                    <a:defRPr sz="2000" b="1" i="0" u="none" strike="noStrike" kern="1200" baseline="0">
                      <a:solidFill>
                        <a:schemeClr val="tx1">
                          <a:lumMod val="75000"/>
                          <a:lumOff val="25000"/>
                        </a:schemeClr>
                      </a:solidFill>
                      <a:latin typeface="Century" panose="02040604050505020304" pitchFamily="18"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0781808593414325"/>
                      <c:h val="0.32551099648182208"/>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Century" panose="02040604050505020304" pitchFamily="18"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Stanford!$A$6:$A$10</c:f>
              <c:strCache>
                <c:ptCount val="5"/>
                <c:pt idx="0">
                  <c:v>Asian</c:v>
                </c:pt>
                <c:pt idx="1">
                  <c:v>Biracial</c:v>
                </c:pt>
                <c:pt idx="2">
                  <c:v>Black or African-American</c:v>
                </c:pt>
                <c:pt idx="3">
                  <c:v>Latino/a</c:v>
                </c:pt>
                <c:pt idx="4">
                  <c:v>White or Caucasian</c:v>
                </c:pt>
              </c:strCache>
            </c:strRef>
          </c:cat>
          <c:val>
            <c:numRef>
              <c:f>Stanford!$B$6:$B$10</c:f>
              <c:numCache>
                <c:formatCode>General</c:formatCode>
                <c:ptCount val="5"/>
                <c:pt idx="0">
                  <c:v>2</c:v>
                </c:pt>
                <c:pt idx="1">
                  <c:v>3</c:v>
                </c:pt>
                <c:pt idx="2">
                  <c:v>1</c:v>
                </c:pt>
                <c:pt idx="3">
                  <c:v>3</c:v>
                </c:pt>
                <c:pt idx="4">
                  <c:v>3</c:v>
                </c:pt>
              </c:numCache>
            </c:numRef>
          </c:val>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3000" b="1" i="0" u="none" strike="noStrike" kern="1200" spc="0" baseline="0">
                <a:solidFill>
                  <a:schemeClr val="tx1">
                    <a:lumMod val="65000"/>
                    <a:lumOff val="35000"/>
                  </a:schemeClr>
                </a:solidFill>
                <a:latin typeface="Century" panose="02040604050505020304" pitchFamily="18" charset="0"/>
                <a:ea typeface="+mn-ea"/>
                <a:cs typeface="+mn-cs"/>
              </a:defRPr>
            </a:pPr>
            <a:r>
              <a:rPr lang="en-US" sz="2400" b="1" dirty="0" smtClean="0">
                <a:latin typeface="Century" panose="02040604050505020304" pitchFamily="18" charset="0"/>
              </a:rPr>
              <a:t>Students</a:t>
            </a:r>
            <a:r>
              <a:rPr lang="en-US" sz="2400" b="1" baseline="0" dirty="0" smtClean="0">
                <a:latin typeface="Century" panose="02040604050505020304" pitchFamily="18" charset="0"/>
              </a:rPr>
              <a:t> </a:t>
            </a:r>
            <a:r>
              <a:rPr lang="en-US" sz="2400" b="1" dirty="0" smtClean="0">
                <a:latin typeface="Century" panose="02040604050505020304" pitchFamily="18" charset="0"/>
              </a:rPr>
              <a:t>Concerns According to Staff</a:t>
            </a:r>
            <a:endParaRPr lang="en-US" sz="2400" b="1" dirty="0">
              <a:latin typeface="Century" panose="02040604050505020304" pitchFamily="18" charset="0"/>
            </a:endParaRPr>
          </a:p>
        </c:rich>
      </c:tx>
      <c:layout/>
      <c:overlay val="0"/>
      <c:spPr>
        <a:noFill/>
        <a:ln>
          <a:noFill/>
        </a:ln>
        <a:effectLst/>
      </c:spPr>
      <c:txPr>
        <a:bodyPr rot="0" spcFirstLastPara="1" vertOverflow="ellipsis" vert="horz" wrap="square" anchor="ctr" anchorCtr="1"/>
        <a:lstStyle/>
        <a:p>
          <a:pPr>
            <a:defRPr sz="3000" b="1" i="0" u="none" strike="noStrike" kern="1200" spc="0" baseline="0">
              <a:solidFill>
                <a:schemeClr val="tx1">
                  <a:lumMod val="65000"/>
                  <a:lumOff val="35000"/>
                </a:schemeClr>
              </a:solidFill>
              <a:latin typeface="Century" panose="02040604050505020304" pitchFamily="18" charset="0"/>
              <a:ea typeface="+mn-ea"/>
              <a:cs typeface="+mn-cs"/>
            </a:defRPr>
          </a:pPr>
          <a:endParaRPr lang="en-US"/>
        </a:p>
      </c:txPr>
    </c:title>
    <c:autoTitleDeleted val="0"/>
    <c:plotArea>
      <c:layout/>
      <c:barChart>
        <c:barDir val="bar"/>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Century" panose="020406040505050203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Scratch!$A$2:$A$7</c:f>
              <c:strCache>
                <c:ptCount val="6"/>
                <c:pt idx="0">
                  <c:v>Funds</c:v>
                </c:pt>
                <c:pt idx="1">
                  <c:v>Social integration</c:v>
                </c:pt>
                <c:pt idx="2">
                  <c:v>Access to resources</c:v>
                </c:pt>
                <c:pt idx="3">
                  <c:v>Academic</c:v>
                </c:pt>
                <c:pt idx="4">
                  <c:v>Relationship to home</c:v>
                </c:pt>
                <c:pt idx="5">
                  <c:v>Counseling and support</c:v>
                </c:pt>
              </c:strCache>
            </c:strRef>
          </c:cat>
          <c:val>
            <c:numRef>
              <c:f>Scratch!$B$2:$B$7</c:f>
              <c:numCache>
                <c:formatCode>General</c:formatCode>
                <c:ptCount val="6"/>
                <c:pt idx="0">
                  <c:v>32</c:v>
                </c:pt>
                <c:pt idx="1">
                  <c:v>29</c:v>
                </c:pt>
                <c:pt idx="2">
                  <c:v>20</c:v>
                </c:pt>
                <c:pt idx="3">
                  <c:v>17</c:v>
                </c:pt>
                <c:pt idx="4">
                  <c:v>14</c:v>
                </c:pt>
                <c:pt idx="5">
                  <c:v>10</c:v>
                </c:pt>
              </c:numCache>
            </c:numRef>
          </c:val>
        </c:ser>
        <c:dLbls>
          <c:showLegendKey val="0"/>
          <c:showVal val="0"/>
          <c:showCatName val="0"/>
          <c:showSerName val="0"/>
          <c:showPercent val="0"/>
          <c:showBubbleSize val="0"/>
        </c:dLbls>
        <c:gapWidth val="182"/>
        <c:axId val="241615488"/>
        <c:axId val="285327664"/>
      </c:barChart>
      <c:catAx>
        <c:axId val="241615488"/>
        <c:scaling>
          <c:orientation val="minMax"/>
        </c:scaling>
        <c:delete val="0"/>
        <c:axPos val="r"/>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285327664"/>
        <c:crosses val="autoZero"/>
        <c:auto val="1"/>
        <c:lblAlgn val="ctr"/>
        <c:lblOffset val="100"/>
        <c:noMultiLvlLbl val="0"/>
      </c:catAx>
      <c:valAx>
        <c:axId val="285327664"/>
        <c:scaling>
          <c:orientation val="maxMin"/>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615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BE8FA-E141-4E19-9DC5-1B00BEB6AEF7}" type="datetimeFigureOut">
              <a:rPr lang="en-US" smtClean="0"/>
              <a:t>6/3/15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B0349-432F-406A-9B00-EA4480FED78E}" type="slidenum">
              <a:rPr lang="en-US" smtClean="0"/>
              <a:t>‹#›</a:t>
            </a:fld>
            <a:endParaRPr lang="en-US"/>
          </a:p>
        </p:txBody>
      </p:sp>
    </p:spTree>
    <p:extLst>
      <p:ext uri="{BB962C8B-B14F-4D97-AF65-F5344CB8AC3E}">
        <p14:creationId xmlns:p14="http://schemas.microsoft.com/office/powerpoint/2010/main" val="4138137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Introduction/Rationale</a:t>
            </a:r>
            <a:r>
              <a:rPr lang="en-US" sz="1200" kern="1200" dirty="0" smtClean="0">
                <a:solidFill>
                  <a:schemeClr val="tx1"/>
                </a:solidFill>
                <a:effectLst/>
                <a:latin typeface="+mn-lt"/>
                <a:ea typeface="+mn-ea"/>
                <a:cs typeface="+mn-cs"/>
              </a:rPr>
              <a:t> (0.50)</a:t>
            </a:r>
          </a:p>
          <a:p>
            <a:r>
              <a:rPr lang="en-US" sz="1200" kern="1200" dirty="0" smtClean="0">
                <a:solidFill>
                  <a:schemeClr val="tx1"/>
                </a:solidFill>
                <a:effectLst/>
                <a:latin typeface="+mn-lt"/>
                <a:ea typeface="+mn-ea"/>
                <a:cs typeface="+mn-cs"/>
              </a:rPr>
              <a:t>My name is Carol Chen and my project’s called “Social class identity in low-income students at highly selective universities.”</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The most selective schools are increasing socioeconomic diversity on campus. Through generous financial aid, about 15% of their undergrads on average are from a low-income background.</a:t>
            </a:r>
          </a:p>
          <a:p>
            <a:r>
              <a:rPr lang="en-US" sz="1200" i="1"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And yet, these students don’t have typical college experiences, especially at affluent schools. They feel more marginalized and isolated. They’re both low-income but in the process of upwards social mobility. What’s the effect on their social class identity? And what are colleges doing to help them succeed and feel like they belong?</a:t>
            </a:r>
          </a:p>
          <a:p>
            <a:endParaRPr lang="en-US" dirty="0" smtClean="0"/>
          </a:p>
        </p:txBody>
      </p:sp>
      <p:sp>
        <p:nvSpPr>
          <p:cNvPr id="4" name="Slide Number Placeholder 3"/>
          <p:cNvSpPr>
            <a:spLocks noGrp="1"/>
          </p:cNvSpPr>
          <p:nvPr>
            <p:ph type="sldNum" sz="quarter" idx="10"/>
          </p:nvPr>
        </p:nvSpPr>
        <p:spPr/>
        <p:txBody>
          <a:bodyPr/>
          <a:lstStyle/>
          <a:p>
            <a:fld id="{9BDB0349-432F-406A-9B00-EA4480FED78E}" type="slidenum">
              <a:rPr lang="en-US" smtClean="0"/>
              <a:t>1</a:t>
            </a:fld>
            <a:endParaRPr lang="en-US"/>
          </a:p>
        </p:txBody>
      </p:sp>
    </p:spTree>
    <p:extLst>
      <p:ext uri="{BB962C8B-B14F-4D97-AF65-F5344CB8AC3E}">
        <p14:creationId xmlns:p14="http://schemas.microsoft.com/office/powerpoint/2010/main" val="1456432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73CA2F-5BE2-3E42-B3D0-18031C2FBCB1}" type="slidenum">
              <a:rPr lang="en-US" smtClean="0"/>
              <a:t>11</a:t>
            </a:fld>
            <a:endParaRPr lang="en-US"/>
          </a:p>
        </p:txBody>
      </p:sp>
    </p:spTree>
    <p:extLst>
      <p:ext uri="{BB962C8B-B14F-4D97-AF65-F5344CB8AC3E}">
        <p14:creationId xmlns:p14="http://schemas.microsoft.com/office/powerpoint/2010/main" val="280965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smtClean="0"/>
              <a:t>60 </a:t>
            </a:r>
            <a:r>
              <a:rPr lang="en-US" baseline="0" dirty="0" smtClean="0"/>
              <a:t>staff surveyed were from </a:t>
            </a:r>
            <a:r>
              <a:rPr lang="en-US" baseline="0" dirty="0" smtClean="0"/>
              <a:t>24 </a:t>
            </a:r>
            <a:r>
              <a:rPr lang="en-US" baseline="0" dirty="0" smtClean="0"/>
              <a:t>different schools and housed in many offices. This points to both the many people who have knowledge of resources for low-income students and also the decentralization of resources.</a:t>
            </a:r>
            <a:endParaRPr lang="en-US" dirty="0"/>
          </a:p>
        </p:txBody>
      </p:sp>
      <p:sp>
        <p:nvSpPr>
          <p:cNvPr id="4" name="Slide Number Placeholder 3"/>
          <p:cNvSpPr>
            <a:spLocks noGrp="1"/>
          </p:cNvSpPr>
          <p:nvPr>
            <p:ph type="sldNum" sz="quarter" idx="10"/>
          </p:nvPr>
        </p:nvSpPr>
        <p:spPr/>
        <p:txBody>
          <a:bodyPr/>
          <a:lstStyle/>
          <a:p>
            <a:fld id="{9BDB0349-432F-406A-9B00-EA4480FED78E}" type="slidenum">
              <a:rPr lang="en-US" smtClean="0"/>
              <a:t>12</a:t>
            </a:fld>
            <a:endParaRPr lang="en-US"/>
          </a:p>
        </p:txBody>
      </p:sp>
    </p:spTree>
    <p:extLst>
      <p:ext uri="{BB962C8B-B14F-4D97-AF65-F5344CB8AC3E}">
        <p14:creationId xmlns:p14="http://schemas.microsoft.com/office/powerpoint/2010/main" val="298274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73CA2F-5BE2-3E42-B3D0-18031C2FBCB1}" type="slidenum">
              <a:rPr lang="en-US" smtClean="0"/>
              <a:t>14</a:t>
            </a:fld>
            <a:endParaRPr lang="en-US"/>
          </a:p>
        </p:txBody>
      </p:sp>
    </p:spTree>
    <p:extLst>
      <p:ext uri="{BB962C8B-B14F-4D97-AF65-F5344CB8AC3E}">
        <p14:creationId xmlns:p14="http://schemas.microsoft.com/office/powerpoint/2010/main" val="377687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Next Steps and Recommendations</a:t>
            </a:r>
            <a:r>
              <a:rPr lang="en-US" sz="1200" u="none" kern="1200" baseline="0" dirty="0" smtClean="0">
                <a:solidFill>
                  <a:schemeClr val="tx1"/>
                </a:solidFill>
                <a:effectLst/>
                <a:latin typeface="+mn-lt"/>
                <a:ea typeface="+mn-ea"/>
                <a:cs typeface="+mn-cs"/>
              </a:rPr>
              <a:t> (1.00)</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Based on this study, there are some recommendations for higher education professionals to consider for their campus for resources and for organizational structure:</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monetary resources </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Some supports are monetary. These include health insurance or emergency funds. Even non-essentials like travel grants for parents to attend graduation could reduce feelings of alienation.</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targeted resources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Besides those, students would also benefit from targeted resources from staff who understand the low-income student experience. Examples include career advisors who </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student-run organizations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Schools can also encourage low-income student groups, which seem to help members find resources, explore their class identity, and advocate for school-wide change.</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coordinate and consolidate resources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One fourth of schools surveyed already have some centralized office where students can access multiple resources, thus streamlining service delivery. They sometimes work closely with identity-based offices like those for race or sexuality to address multiple identities as a whole.</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leadership position for equity</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Schools should have an upper level administrator whose core focus is to shape campus culture around identity by engaging students, staff, and faculty.</a:t>
            </a:r>
          </a:p>
          <a:p>
            <a:endParaRPr lang="en-US" baseline="0" dirty="0" smtClean="0"/>
          </a:p>
        </p:txBody>
      </p:sp>
      <p:sp>
        <p:nvSpPr>
          <p:cNvPr id="4" name="Slide Number Placeholder 3"/>
          <p:cNvSpPr>
            <a:spLocks noGrp="1"/>
          </p:cNvSpPr>
          <p:nvPr>
            <p:ph type="sldNum" sz="quarter" idx="10"/>
          </p:nvPr>
        </p:nvSpPr>
        <p:spPr/>
        <p:txBody>
          <a:bodyPr/>
          <a:lstStyle/>
          <a:p>
            <a:fld id="{FF73CA2F-5BE2-3E42-B3D0-18031C2FBCB1}" type="slidenum">
              <a:rPr lang="en-US" smtClean="0"/>
              <a:t>15</a:t>
            </a:fld>
            <a:endParaRPr lang="en-US"/>
          </a:p>
        </p:txBody>
      </p:sp>
    </p:spTree>
    <p:extLst>
      <p:ext uri="{BB962C8B-B14F-4D97-AF65-F5344CB8AC3E}">
        <p14:creationId xmlns:p14="http://schemas.microsoft.com/office/powerpoint/2010/main" val="1903037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Limitations</a:t>
            </a:r>
            <a:r>
              <a:rPr lang="en-US" sz="1200" kern="1200" dirty="0" smtClean="0">
                <a:solidFill>
                  <a:schemeClr val="tx1"/>
                </a:solidFill>
                <a:effectLst/>
                <a:latin typeface="+mn-lt"/>
                <a:ea typeface="+mn-ea"/>
                <a:cs typeface="+mn-cs"/>
              </a:rPr>
              <a:t> (0.75)</a:t>
            </a:r>
          </a:p>
          <a:p>
            <a:r>
              <a:rPr lang="en-US" sz="1200" kern="1200" dirty="0" smtClean="0">
                <a:solidFill>
                  <a:schemeClr val="tx1"/>
                </a:solidFill>
                <a:effectLst/>
                <a:latin typeface="+mn-lt"/>
                <a:ea typeface="+mn-ea"/>
                <a:cs typeface="+mn-cs"/>
              </a:rPr>
              <a:t>There were many limitations to my study, which I would be happy to discuss during questions. However, I’d like to focus on some of the most important ones.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not longitudinal</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First, this wasn’t longitudinal. A study on changes over time would ideally follow the same students during college and beyond. That wasn’t possible here.</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broad approach</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Also, having many institutions and ages gave a snapshot of the current state of practice. But this did not provide the depth of a case study. Practitioners will need to interpret findings to their school settings.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excludes other institutional perspectives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This also excludes lessons from community colleges and state universities who have a lot of expertise working with at-risk students.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does not evaluate relative effectiveness of resources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In addition, there’s no data here on how effective each resource is at helping students, and no cost-benefit analysis.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researcher's traits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Lastly, as a minority woman, interviewees may have given me different answers than they would have to someone else.</a:t>
            </a:r>
          </a:p>
          <a:p>
            <a:endParaRPr lang="en-US" baseline="0" dirty="0" smtClean="0"/>
          </a:p>
        </p:txBody>
      </p:sp>
      <p:sp>
        <p:nvSpPr>
          <p:cNvPr id="4" name="Slide Number Placeholder 3"/>
          <p:cNvSpPr>
            <a:spLocks noGrp="1"/>
          </p:cNvSpPr>
          <p:nvPr>
            <p:ph type="sldNum" sz="quarter" idx="10"/>
          </p:nvPr>
        </p:nvSpPr>
        <p:spPr/>
        <p:txBody>
          <a:bodyPr/>
          <a:lstStyle/>
          <a:p>
            <a:fld id="{FF73CA2F-5BE2-3E42-B3D0-18031C2FBCB1}" type="slidenum">
              <a:rPr lang="en-US" smtClean="0"/>
              <a:t>16</a:t>
            </a:fld>
            <a:endParaRPr lang="en-US"/>
          </a:p>
        </p:txBody>
      </p:sp>
    </p:spTree>
    <p:extLst>
      <p:ext uri="{BB962C8B-B14F-4D97-AF65-F5344CB8AC3E}">
        <p14:creationId xmlns:p14="http://schemas.microsoft.com/office/powerpoint/2010/main" val="1101123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Further Research</a:t>
            </a:r>
            <a:r>
              <a:rPr lang="en-US" sz="1200" kern="1200" dirty="0" smtClean="0">
                <a:solidFill>
                  <a:schemeClr val="tx1"/>
                </a:solidFill>
                <a:effectLst/>
                <a:latin typeface="+mn-lt"/>
                <a:ea typeface="+mn-ea"/>
                <a:cs typeface="+mn-cs"/>
              </a:rPr>
              <a:t> (1.00)</a:t>
            </a:r>
          </a:p>
          <a:p>
            <a:r>
              <a:rPr lang="en-US" sz="1200" kern="1200" dirty="0" smtClean="0">
                <a:solidFill>
                  <a:schemeClr val="tx1"/>
                </a:solidFill>
                <a:effectLst/>
                <a:latin typeface="+mn-lt"/>
                <a:ea typeface="+mn-ea"/>
                <a:cs typeface="+mn-cs"/>
              </a:rPr>
              <a:t>A lot more research can be done. Much of the work on school resources now seems to be applied research specific to an institution or program evaluations. More can be done on an experimental level to find what works best overall.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However, I’ll focus on further research about class identity.</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class identity model</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First, there should be a theoretical model for how class identity changes or develops during college.</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downward social mobility</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Second, researchers can examine students raised middle class but whose families wind up low-income due to crises. This has probably happened a lot recently. Their parents’ experiences may impact their aspirations and sense of self.</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low-income student groups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Also, there’s little work on the effects of being in a low-income student group. These groups are just starting at highly selective schools so this is a good time to study them.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73CA2F-5BE2-3E42-B3D0-18031C2FBCB1}" type="slidenum">
              <a:rPr lang="en-US" smtClean="0"/>
              <a:t>17</a:t>
            </a:fld>
            <a:endParaRPr lang="en-US"/>
          </a:p>
        </p:txBody>
      </p:sp>
    </p:spTree>
    <p:extLst>
      <p:ext uri="{BB962C8B-B14F-4D97-AF65-F5344CB8AC3E}">
        <p14:creationId xmlns:p14="http://schemas.microsoft.com/office/powerpoint/2010/main" val="13199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BDB0349-432F-406A-9B00-EA4480FED78E}" type="slidenum">
              <a:rPr lang="en-US" smtClean="0"/>
              <a:t>18</a:t>
            </a:fld>
            <a:endParaRPr lang="en-US"/>
          </a:p>
        </p:txBody>
      </p:sp>
    </p:spTree>
    <p:extLst>
      <p:ext uri="{BB962C8B-B14F-4D97-AF65-F5344CB8AC3E}">
        <p14:creationId xmlns:p14="http://schemas.microsoft.com/office/powerpoint/2010/main" val="1848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dirty="0" smtClean="0">
                <a:solidFill>
                  <a:schemeClr val="tx1"/>
                </a:solidFill>
                <a:effectLst/>
                <a:latin typeface="+mn-lt"/>
                <a:ea typeface="+mn-ea"/>
                <a:cs typeface="+mn-cs"/>
              </a:rPr>
              <a:t>Introduction/Rationale</a:t>
            </a:r>
            <a:r>
              <a:rPr lang="en-US" sz="1200" i="1" kern="1200" dirty="0" smtClean="0">
                <a:solidFill>
                  <a:schemeClr val="tx1"/>
                </a:solidFill>
                <a:effectLst/>
                <a:latin typeface="+mn-lt"/>
                <a:ea typeface="+mn-ea"/>
                <a:cs typeface="+mn-cs"/>
              </a:rPr>
              <a:t> (0.50)</a:t>
            </a:r>
          </a:p>
          <a:p>
            <a:r>
              <a:rPr lang="en-US" sz="1200" i="1" kern="1200" dirty="0" smtClean="0">
                <a:solidFill>
                  <a:schemeClr val="tx1"/>
                </a:solidFill>
                <a:effectLst/>
                <a:latin typeface="+mn-lt"/>
                <a:ea typeface="+mn-ea"/>
                <a:cs typeface="+mn-cs"/>
              </a:rPr>
              <a:t>My name is Carol Chen and my project’s called “Social class identity in low-income students at highly selective universities.”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most selective schools are increasing socioeconomic diversity on campus. Through generous financial aid, about 15% of their undergrads on average are from a low-income background.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yet, these students don’t </a:t>
            </a:r>
            <a:r>
              <a:rPr lang="en-US" sz="1200" kern="1200" dirty="0" smtClean="0">
                <a:solidFill>
                  <a:schemeClr val="tx1"/>
                </a:solidFill>
                <a:effectLst/>
                <a:latin typeface="+mn-lt"/>
                <a:ea typeface="+mn-ea"/>
                <a:cs typeface="+mn-cs"/>
              </a:rPr>
              <a:t>seem to have </a:t>
            </a:r>
            <a:r>
              <a:rPr lang="en-US" sz="1200" kern="1200" dirty="0" smtClean="0">
                <a:solidFill>
                  <a:schemeClr val="tx1"/>
                </a:solidFill>
                <a:effectLst/>
                <a:latin typeface="+mn-lt"/>
                <a:ea typeface="+mn-ea"/>
                <a:cs typeface="+mn-cs"/>
              </a:rPr>
              <a:t>typical college </a:t>
            </a:r>
            <a:r>
              <a:rPr lang="en-US" sz="1200" kern="1200" dirty="0" smtClean="0">
                <a:solidFill>
                  <a:schemeClr val="tx1"/>
                </a:solidFill>
                <a:effectLst/>
                <a:latin typeface="+mn-lt"/>
                <a:ea typeface="+mn-ea"/>
                <a:cs typeface="+mn-cs"/>
              </a:rPr>
              <a:t>experiences even with a lot of aid, </a:t>
            </a:r>
            <a:r>
              <a:rPr lang="en-US" sz="1200" kern="1200" dirty="0" smtClean="0">
                <a:solidFill>
                  <a:schemeClr val="tx1"/>
                </a:solidFill>
                <a:effectLst/>
                <a:latin typeface="+mn-lt"/>
                <a:ea typeface="+mn-ea"/>
                <a:cs typeface="+mn-cs"/>
              </a:rPr>
              <a:t>especially at affluent schools. They feel more marginalized and isolated. They’re both low-income but in the process of upwards social mobility. What’s the effect on their social class identity? And what are colleges doing to help them succeed and feel like they belong?</a:t>
            </a:r>
          </a:p>
          <a:p>
            <a:endParaRPr lang="en-US" dirty="0"/>
          </a:p>
        </p:txBody>
      </p:sp>
      <p:sp>
        <p:nvSpPr>
          <p:cNvPr id="4" name="Slide Number Placeholder 3"/>
          <p:cNvSpPr>
            <a:spLocks noGrp="1"/>
          </p:cNvSpPr>
          <p:nvPr>
            <p:ph type="sldNum" sz="quarter" idx="10"/>
          </p:nvPr>
        </p:nvSpPr>
        <p:spPr/>
        <p:txBody>
          <a:bodyPr/>
          <a:lstStyle/>
          <a:p>
            <a:fld id="{9BDB0349-432F-406A-9B00-EA4480FED78E}" type="slidenum">
              <a:rPr lang="en-US" smtClean="0"/>
              <a:t>2</a:t>
            </a:fld>
            <a:endParaRPr lang="en-US"/>
          </a:p>
        </p:txBody>
      </p:sp>
    </p:spTree>
    <p:extLst>
      <p:ext uri="{BB962C8B-B14F-4D97-AF65-F5344CB8AC3E}">
        <p14:creationId xmlns:p14="http://schemas.microsoft.com/office/powerpoint/2010/main" val="97030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Research Question</a:t>
            </a:r>
            <a:r>
              <a:rPr lang="en-US" sz="1200" kern="1200" dirty="0" smtClean="0">
                <a:solidFill>
                  <a:schemeClr val="tx1"/>
                </a:solidFill>
                <a:effectLst/>
                <a:latin typeface="+mn-lt"/>
                <a:ea typeface="+mn-ea"/>
                <a:cs typeface="+mn-cs"/>
              </a:rPr>
              <a:t> (1.00)</a:t>
            </a:r>
          </a:p>
          <a:p>
            <a:r>
              <a:rPr lang="en-US" sz="1200" kern="1200" dirty="0" smtClean="0">
                <a:solidFill>
                  <a:schemeClr val="tx1"/>
                </a:solidFill>
                <a:effectLst/>
                <a:latin typeface="+mn-lt"/>
                <a:ea typeface="+mn-ea"/>
                <a:cs typeface="+mn-cs"/>
              </a:rPr>
              <a:t>Thus, my research question is: How do </a:t>
            </a:r>
            <a:r>
              <a:rPr lang="en-US" sz="1200" u="sng" kern="1200" dirty="0" smtClean="0">
                <a:solidFill>
                  <a:schemeClr val="tx1"/>
                </a:solidFill>
                <a:effectLst/>
                <a:latin typeface="+mn-lt"/>
                <a:ea typeface="+mn-ea"/>
                <a:cs typeface="+mn-cs"/>
              </a:rPr>
              <a:t>low-income undergraduates</a:t>
            </a:r>
            <a:r>
              <a:rPr lang="en-US" sz="1200" kern="1200" dirty="0" smtClean="0">
                <a:solidFill>
                  <a:schemeClr val="tx1"/>
                </a:solidFill>
                <a:effectLst/>
                <a:latin typeface="+mn-lt"/>
                <a:ea typeface="+mn-ea"/>
                <a:cs typeface="+mn-cs"/>
              </a:rPr>
              <a:t> at </a:t>
            </a:r>
            <a:r>
              <a:rPr lang="en-US" sz="1200" u="sng" kern="1200" dirty="0" smtClean="0">
                <a:solidFill>
                  <a:schemeClr val="tx1"/>
                </a:solidFill>
                <a:effectLst/>
                <a:latin typeface="+mn-lt"/>
                <a:ea typeface="+mn-ea"/>
                <a:cs typeface="+mn-cs"/>
              </a:rPr>
              <a:t>highly selective universities</a:t>
            </a:r>
            <a:r>
              <a:rPr lang="en-US" sz="1200" kern="1200" dirty="0" smtClean="0">
                <a:solidFill>
                  <a:schemeClr val="tx1"/>
                </a:solidFill>
                <a:effectLst/>
                <a:latin typeface="+mn-lt"/>
                <a:ea typeface="+mn-ea"/>
                <a:cs typeface="+mn-cs"/>
              </a:rPr>
              <a:t> experience change in their </a:t>
            </a:r>
            <a:r>
              <a:rPr lang="en-US" sz="1200" u="sng" kern="1200" dirty="0" smtClean="0">
                <a:solidFill>
                  <a:schemeClr val="tx1"/>
                </a:solidFill>
                <a:effectLst/>
                <a:latin typeface="+mn-lt"/>
                <a:ea typeface="+mn-ea"/>
                <a:cs typeface="+mn-cs"/>
              </a:rPr>
              <a:t>social class identity</a:t>
            </a:r>
            <a:r>
              <a:rPr lang="en-US" sz="1200" kern="1200" dirty="0" smtClean="0">
                <a:solidFill>
                  <a:schemeClr val="tx1"/>
                </a:solidFill>
                <a:effectLst/>
                <a:latin typeface="+mn-lt"/>
                <a:ea typeface="+mn-ea"/>
                <a:cs typeface="+mn-cs"/>
              </a:rPr>
              <a:t> during college and how can higher education administrators </a:t>
            </a:r>
            <a:r>
              <a:rPr lang="en-US" sz="1200" u="sng" kern="1200" dirty="0" smtClean="0">
                <a:solidFill>
                  <a:schemeClr val="tx1"/>
                </a:solidFill>
                <a:effectLst/>
                <a:latin typeface="+mn-lt"/>
                <a:ea typeface="+mn-ea"/>
                <a:cs typeface="+mn-cs"/>
              </a:rPr>
              <a:t>best support</a:t>
            </a:r>
            <a:r>
              <a:rPr lang="en-US" sz="1200" kern="1200" dirty="0" smtClean="0">
                <a:solidFill>
                  <a:schemeClr val="tx1"/>
                </a:solidFill>
                <a:effectLst/>
                <a:latin typeface="+mn-lt"/>
                <a:ea typeface="+mn-ea"/>
                <a:cs typeface="+mn-cs"/>
              </a:rPr>
              <a:t> students in this process?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“low-income undergraduates” were self-identified. They all received financial aid, and some had expected family contributions of zero.  Many were first-generation or minorities, but some were not.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“highly selective universities” was defined as those in the top 40 of the 2015 U.S. News and World Report rankings. Almost all were private schools.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“social class identity” refers to what socioeconomic class students identify with. This can be the class they think they are in now, the class they aspire to, and the class they perform through deliberate choices such as how they dress, act, or speak.</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“best support” refers to resources that schools can provide students, particularly those tailored to the needs of this population.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DB0349-432F-406A-9B00-EA4480FED78E}" type="slidenum">
              <a:rPr lang="en-US" smtClean="0"/>
              <a:t>3</a:t>
            </a:fld>
            <a:endParaRPr lang="en-US"/>
          </a:p>
        </p:txBody>
      </p:sp>
    </p:spTree>
    <p:extLst>
      <p:ext uri="{BB962C8B-B14F-4D97-AF65-F5344CB8AC3E}">
        <p14:creationId xmlns:p14="http://schemas.microsoft.com/office/powerpoint/2010/main" val="122972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Literature Review</a:t>
            </a:r>
            <a:r>
              <a:rPr lang="en-US" sz="1200" kern="1200" dirty="0" smtClean="0">
                <a:solidFill>
                  <a:schemeClr val="tx1"/>
                </a:solidFill>
                <a:effectLst/>
                <a:latin typeface="+mn-lt"/>
                <a:ea typeface="+mn-ea"/>
                <a:cs typeface="+mn-cs"/>
              </a:rPr>
              <a:t> (0.50)</a:t>
            </a:r>
          </a:p>
          <a:p>
            <a:r>
              <a:rPr lang="en-US" sz="1200" kern="1200" dirty="0" smtClean="0">
                <a:solidFill>
                  <a:schemeClr val="tx1"/>
                </a:solidFill>
                <a:effectLst/>
                <a:latin typeface="+mn-lt"/>
                <a:ea typeface="+mn-ea"/>
                <a:cs typeface="+mn-cs"/>
              </a:rPr>
              <a:t>My literature review had three main parts.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theories of social class in higher education</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First, I focused on social class and the concept of cultural capital. This is the “norms, styles, conventions, and tastes”, and how one is supposed to act, dress, or speak in a certain context. Low-income students often lack the cultural capital expected of students at highly selective schools.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experiences of low-income college students</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I also looked at the experiences of low-income students at highly affluent college campuses.</a:t>
            </a:r>
          </a:p>
          <a:p>
            <a:pPr marL="171450" lvl="0" indent="-171450">
              <a:buFont typeface="Arial" panose="020B0604020202020204" pitchFamily="34" charset="0"/>
              <a:buChar char="•"/>
            </a:pPr>
            <a:r>
              <a:rPr lang="en-US" sz="1200" i="1" kern="1200" dirty="0" smtClean="0">
                <a:solidFill>
                  <a:schemeClr val="tx1"/>
                </a:solidFill>
                <a:effectLst/>
                <a:latin typeface="+mn-lt"/>
                <a:ea typeface="+mn-ea"/>
                <a:cs typeface="+mn-cs"/>
              </a:rPr>
              <a:t>current practices and supports available</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Then, I examined what schools are doing to help these students succeed socially and academically.</a:t>
            </a:r>
          </a:p>
          <a:p>
            <a:endParaRPr lang="en-US" dirty="0"/>
          </a:p>
        </p:txBody>
      </p:sp>
      <p:sp>
        <p:nvSpPr>
          <p:cNvPr id="4" name="Slide Number Placeholder 3"/>
          <p:cNvSpPr>
            <a:spLocks noGrp="1"/>
          </p:cNvSpPr>
          <p:nvPr>
            <p:ph type="sldNum" sz="quarter" idx="10"/>
          </p:nvPr>
        </p:nvSpPr>
        <p:spPr/>
        <p:txBody>
          <a:bodyPr/>
          <a:lstStyle/>
          <a:p>
            <a:fld id="{FF73CA2F-5BE2-3E42-B3D0-18031C2FBCB1}" type="slidenum">
              <a:rPr lang="en-US" smtClean="0"/>
              <a:t>4</a:t>
            </a:fld>
            <a:endParaRPr lang="en-US"/>
          </a:p>
        </p:txBody>
      </p:sp>
    </p:spTree>
    <p:extLst>
      <p:ext uri="{BB962C8B-B14F-4D97-AF65-F5344CB8AC3E}">
        <p14:creationId xmlns:p14="http://schemas.microsoft.com/office/powerpoint/2010/main" val="380058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Data Sources</a:t>
            </a:r>
            <a:r>
              <a:rPr lang="en-US" sz="1200" kern="1200" dirty="0" smtClean="0">
                <a:solidFill>
                  <a:schemeClr val="tx1"/>
                </a:solidFill>
                <a:effectLst/>
                <a:latin typeface="+mn-lt"/>
                <a:ea typeface="+mn-ea"/>
                <a:cs typeface="+mn-cs"/>
              </a:rPr>
              <a:t> (1.00) (do sideways tree chart for each section)</a:t>
            </a:r>
          </a:p>
          <a:p>
            <a:r>
              <a:rPr lang="en-US" sz="1200" kern="1200" dirty="0" smtClean="0">
                <a:solidFill>
                  <a:schemeClr val="tx1"/>
                </a:solidFill>
                <a:effectLst/>
                <a:latin typeface="+mn-lt"/>
                <a:ea typeface="+mn-ea"/>
                <a:cs typeface="+mn-cs"/>
              </a:rPr>
              <a:t>I used three data sources.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 artifact analysis of 1150 anonymous online posts called “class confessions” from 3 schools where students talked about their experiences with class on campus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interviews with 8 students and 4 alumni at 9 schools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and a survey of </a:t>
            </a:r>
            <a:r>
              <a:rPr lang="en-US" sz="1200" kern="1200" dirty="0" smtClean="0">
                <a:solidFill>
                  <a:schemeClr val="tx1"/>
                </a:solidFill>
                <a:effectLst/>
                <a:latin typeface="+mn-lt"/>
                <a:ea typeface="+mn-ea"/>
                <a:cs typeface="+mn-cs"/>
              </a:rPr>
              <a:t>60 </a:t>
            </a:r>
            <a:r>
              <a:rPr lang="en-US" sz="1200" kern="1200" dirty="0" smtClean="0">
                <a:solidFill>
                  <a:schemeClr val="tx1"/>
                </a:solidFill>
                <a:effectLst/>
                <a:latin typeface="+mn-lt"/>
                <a:ea typeface="+mn-ea"/>
                <a:cs typeface="+mn-cs"/>
              </a:rPr>
              <a:t>staff and faculty who work with low-income students at </a:t>
            </a:r>
            <a:r>
              <a:rPr lang="en-US" sz="1200" kern="1200" dirty="0" smtClean="0">
                <a:solidFill>
                  <a:schemeClr val="tx1"/>
                </a:solidFill>
                <a:effectLst/>
                <a:latin typeface="+mn-lt"/>
                <a:ea typeface="+mn-ea"/>
                <a:cs typeface="+mn-cs"/>
              </a:rPr>
              <a:t>24 </a:t>
            </a:r>
            <a:r>
              <a:rPr lang="en-US" sz="1200" kern="1200" dirty="0" smtClean="0">
                <a:solidFill>
                  <a:schemeClr val="tx1"/>
                </a:solidFill>
                <a:effectLst/>
                <a:latin typeface="+mn-lt"/>
                <a:ea typeface="+mn-ea"/>
                <a:cs typeface="+mn-cs"/>
              </a:rPr>
              <a:t>highly selective </a:t>
            </a:r>
            <a:r>
              <a:rPr lang="en-US" sz="1200" kern="1200" dirty="0" smtClean="0">
                <a:solidFill>
                  <a:schemeClr val="tx1"/>
                </a:solidFill>
                <a:effectLst/>
                <a:latin typeface="+mn-lt"/>
                <a:ea typeface="+mn-ea"/>
                <a:cs typeface="+mn-cs"/>
              </a:rPr>
              <a:t>private schools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Together, these illuminate:</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what low-income students are thinking about class on campus </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student and alumni class identity over time as well as their interactions with school resources</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and what staff and faculty know about resources and what they think work or still need to be added </a:t>
            </a:r>
          </a:p>
          <a:p>
            <a:endParaRPr lang="en-US" dirty="0"/>
          </a:p>
        </p:txBody>
      </p:sp>
      <p:sp>
        <p:nvSpPr>
          <p:cNvPr id="4" name="Slide Number Placeholder 3"/>
          <p:cNvSpPr>
            <a:spLocks noGrp="1"/>
          </p:cNvSpPr>
          <p:nvPr>
            <p:ph type="sldNum" sz="quarter" idx="10"/>
          </p:nvPr>
        </p:nvSpPr>
        <p:spPr/>
        <p:txBody>
          <a:bodyPr/>
          <a:lstStyle/>
          <a:p>
            <a:fld id="{FF73CA2F-5BE2-3E42-B3D0-18031C2FBCB1}" type="slidenum">
              <a:rPr lang="en-US" smtClean="0"/>
              <a:t>5</a:t>
            </a:fld>
            <a:endParaRPr lang="en-US"/>
          </a:p>
        </p:txBody>
      </p:sp>
    </p:spTree>
    <p:extLst>
      <p:ext uri="{BB962C8B-B14F-4D97-AF65-F5344CB8AC3E}">
        <p14:creationId xmlns:p14="http://schemas.microsoft.com/office/powerpoint/2010/main" val="56375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Data Findings: Social Class </a:t>
            </a:r>
            <a:r>
              <a:rPr lang="en-US" sz="1200" u="sng" kern="1200" dirty="0" smtClean="0">
                <a:solidFill>
                  <a:schemeClr val="tx1"/>
                </a:solidFill>
                <a:effectLst/>
                <a:latin typeface="+mn-lt"/>
                <a:ea typeface="+mn-ea"/>
                <a:cs typeface="+mn-cs"/>
              </a:rPr>
              <a:t>Identity</a:t>
            </a:r>
          </a:p>
          <a:p>
            <a:r>
              <a:rPr lang="en-US" sz="1200" u="none" kern="1200" dirty="0" smtClean="0">
                <a:solidFill>
                  <a:schemeClr val="tx1"/>
                </a:solidFill>
                <a:effectLst/>
                <a:latin typeface="+mn-lt"/>
                <a:ea typeface="+mn-ea"/>
                <a:cs typeface="+mn-cs"/>
              </a:rPr>
              <a:t>Financial aid by far the most mentioned.</a:t>
            </a:r>
            <a:r>
              <a:rPr lang="en-US" sz="1200" u="none" kern="1200" baseline="0" dirty="0" smtClean="0">
                <a:solidFill>
                  <a:schemeClr val="tx1"/>
                </a:solidFill>
                <a:effectLst/>
                <a:latin typeface="+mn-lt"/>
                <a:ea typeface="+mn-ea"/>
                <a:cs typeface="+mn-cs"/>
              </a:rPr>
              <a:t> Work study and other work second. All other resources third. Maybe because they’re not accessing them, or not aware, or they don’t exist.</a:t>
            </a:r>
            <a:endParaRPr lang="en-US" sz="1200" u="none"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Academic struggles very similar to more basic needs like housing and food. Still, cultural differences were highest.</a:t>
            </a:r>
          </a:p>
          <a:p>
            <a:endParaRPr lang="en-US" baseline="0" dirty="0" smtClean="0"/>
          </a:p>
        </p:txBody>
      </p:sp>
      <p:sp>
        <p:nvSpPr>
          <p:cNvPr id="4" name="Slide Number Placeholder 3"/>
          <p:cNvSpPr>
            <a:spLocks noGrp="1"/>
          </p:cNvSpPr>
          <p:nvPr>
            <p:ph type="sldNum" sz="quarter" idx="10"/>
          </p:nvPr>
        </p:nvSpPr>
        <p:spPr/>
        <p:txBody>
          <a:bodyPr/>
          <a:lstStyle/>
          <a:p>
            <a:fld id="{FF73CA2F-5BE2-3E42-B3D0-18031C2FBCB1}" type="slidenum">
              <a:rPr lang="en-US" smtClean="0"/>
              <a:t>7</a:t>
            </a:fld>
            <a:endParaRPr lang="en-US"/>
          </a:p>
        </p:txBody>
      </p:sp>
    </p:spTree>
    <p:extLst>
      <p:ext uri="{BB962C8B-B14F-4D97-AF65-F5344CB8AC3E}">
        <p14:creationId xmlns:p14="http://schemas.microsoft.com/office/powerpoint/2010/main" val="401143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smtClean="0">
                <a:solidFill>
                  <a:schemeClr val="tx1"/>
                </a:solidFill>
                <a:effectLst/>
                <a:latin typeface="+mn-lt"/>
                <a:ea typeface="+mn-ea"/>
                <a:cs typeface="+mn-cs"/>
              </a:rPr>
              <a:t>Social</a:t>
            </a:r>
            <a:r>
              <a:rPr lang="en-US" sz="1200" kern="1200" baseline="0" dirty="0" smtClean="0">
                <a:solidFill>
                  <a:schemeClr val="tx1"/>
                </a:solidFill>
                <a:effectLst/>
                <a:latin typeface="+mn-lt"/>
                <a:ea typeface="+mn-ea"/>
                <a:cs typeface="+mn-cs"/>
              </a:rPr>
              <a:t> divides</a:t>
            </a:r>
          </a:p>
          <a:p>
            <a:pPr marL="0" lvl="0" indent="0">
              <a:buFont typeface="Arial" panose="020B0604020202020204" pitchFamily="34" charset="0"/>
              <a:buNone/>
            </a:pPr>
            <a:r>
              <a:rPr lang="en-US" sz="1200" kern="1200" baseline="0" dirty="0" smtClean="0">
                <a:solidFill>
                  <a:schemeClr val="tx1"/>
                </a:solidFill>
                <a:effectLst/>
                <a:latin typeface="+mn-lt"/>
                <a:ea typeface="+mn-ea"/>
                <a:cs typeface="+mn-cs"/>
              </a:rPr>
              <a:t>Class cultural differences: these hint at negotiation with identity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73CA2F-5BE2-3E42-B3D0-18031C2FBCB1}" type="slidenum">
              <a:rPr lang="en-US" smtClean="0"/>
              <a:t>8</a:t>
            </a:fld>
            <a:endParaRPr lang="en-US"/>
          </a:p>
        </p:txBody>
      </p:sp>
    </p:spTree>
    <p:extLst>
      <p:ext uri="{BB962C8B-B14F-4D97-AF65-F5344CB8AC3E}">
        <p14:creationId xmlns:p14="http://schemas.microsoft.com/office/powerpoint/2010/main" val="419198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Interviewees were students</a:t>
            </a:r>
            <a:r>
              <a:rPr lang="en-US" baseline="0" dirty="0" smtClean="0"/>
              <a:t> and alumni who </a:t>
            </a:r>
            <a:r>
              <a:rPr lang="en-US" dirty="0" smtClean="0"/>
              <a:t>came from many different undergraduate</a:t>
            </a:r>
            <a:r>
              <a:rPr lang="en-US" baseline="0" dirty="0" smtClean="0"/>
              <a:t> schools, racial backgrounds, class years, and a little more than half were first-generation students.</a:t>
            </a:r>
            <a:endParaRPr lang="en-US" dirty="0"/>
          </a:p>
        </p:txBody>
      </p:sp>
      <p:sp>
        <p:nvSpPr>
          <p:cNvPr id="4" name="Slide Number Placeholder 3"/>
          <p:cNvSpPr>
            <a:spLocks noGrp="1"/>
          </p:cNvSpPr>
          <p:nvPr>
            <p:ph type="sldNum" sz="quarter" idx="10"/>
          </p:nvPr>
        </p:nvSpPr>
        <p:spPr/>
        <p:txBody>
          <a:bodyPr/>
          <a:lstStyle/>
          <a:p>
            <a:fld id="{9BDB0349-432F-406A-9B00-EA4480FED78E}" type="slidenum">
              <a:rPr lang="en-US" smtClean="0"/>
              <a:t>9</a:t>
            </a:fld>
            <a:endParaRPr lang="en-US"/>
          </a:p>
        </p:txBody>
      </p:sp>
    </p:spTree>
    <p:extLst>
      <p:ext uri="{BB962C8B-B14F-4D97-AF65-F5344CB8AC3E}">
        <p14:creationId xmlns:p14="http://schemas.microsoft.com/office/powerpoint/2010/main" val="270090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Interviews with students and alumni illustrated the ways in which class identity could change over time. When asked, X out of 12 said that as a student they considered themselves “low-income”, “poor”, or “working class.” However, the 4 alumni considered themselves “middle class” or “comfortable.” This shows class identification does change</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Even during college, students felt in-between</a:t>
            </a:r>
            <a:r>
              <a:rPr lang="en-US" sz="1200" kern="1200" baseline="0" dirty="0" smtClean="0">
                <a:solidFill>
                  <a:schemeClr val="tx1"/>
                </a:solidFill>
                <a:effectLst/>
                <a:latin typeface="+mn-lt"/>
                <a:ea typeface="+mn-ea"/>
                <a:cs typeface="+mn-cs"/>
              </a:rPr>
              <a:t> identities. Talked about feeling more financially secure at college and surrounded by affluence, but they were still low-income.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73CA2F-5BE2-3E42-B3D0-18031C2FBCB1}" type="slidenum">
              <a:rPr lang="en-US" smtClean="0"/>
              <a:t>10</a:t>
            </a:fld>
            <a:endParaRPr lang="en-US"/>
          </a:p>
        </p:txBody>
      </p:sp>
    </p:spTree>
    <p:extLst>
      <p:ext uri="{BB962C8B-B14F-4D97-AF65-F5344CB8AC3E}">
        <p14:creationId xmlns:p14="http://schemas.microsoft.com/office/powerpoint/2010/main" val="376886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5F74332-FE7C-440F-B930-A7B061F523CF}" type="datetimeFigureOut">
              <a:rPr lang="en-US" smtClean="0"/>
              <a:t>6/3/15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3399037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74332-FE7C-440F-B930-A7B061F523CF}" type="datetimeFigureOut">
              <a:rPr lang="en-US" smtClean="0"/>
              <a:t>6/3/15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6327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74332-FE7C-440F-B930-A7B061F523CF}" type="datetimeFigureOut">
              <a:rPr lang="en-US" smtClean="0"/>
              <a:t>6/3/15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1047323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74332-FE7C-440F-B930-A7B061F523CF}" type="datetimeFigureOut">
              <a:rPr lang="en-US" smtClean="0"/>
              <a:t>6/3/15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242110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74332-FE7C-440F-B930-A7B061F523CF}" type="datetimeFigureOut">
              <a:rPr lang="en-US" smtClean="0"/>
              <a:t>6/3/15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414748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74332-FE7C-440F-B930-A7B061F523CF}" type="datetimeFigureOut">
              <a:rPr lang="en-US" smtClean="0"/>
              <a:t>6/3/15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367317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74332-FE7C-440F-B930-A7B061F523CF}" type="datetimeFigureOut">
              <a:rPr lang="en-US" smtClean="0"/>
              <a:t>6/3/15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2133552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74332-FE7C-440F-B930-A7B061F523CF}" type="datetimeFigureOut">
              <a:rPr lang="en-US" smtClean="0"/>
              <a:t>6/3/15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234842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74332-FE7C-440F-B930-A7B061F523CF}" type="datetimeFigureOut">
              <a:rPr lang="en-US" smtClean="0"/>
              <a:t>6/3/15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28284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74332-FE7C-440F-B930-A7B061F523CF}" type="datetimeFigureOut">
              <a:rPr lang="en-US" smtClean="0"/>
              <a:t>6/3/15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228775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74332-FE7C-440F-B930-A7B061F523CF}" type="datetimeFigureOut">
              <a:rPr lang="en-US" smtClean="0"/>
              <a:t>6/3/15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864FD6-D314-4C49-B71F-783F1940091E}" type="slidenum">
              <a:rPr lang="en-US" smtClean="0"/>
              <a:t>‹#›</a:t>
            </a:fld>
            <a:endParaRPr lang="en-US"/>
          </a:p>
        </p:txBody>
      </p:sp>
    </p:spTree>
    <p:extLst>
      <p:ext uri="{BB962C8B-B14F-4D97-AF65-F5344CB8AC3E}">
        <p14:creationId xmlns:p14="http://schemas.microsoft.com/office/powerpoint/2010/main" val="406074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74332-FE7C-440F-B930-A7B061F523CF}" type="datetimeFigureOut">
              <a:rPr lang="en-US" smtClean="0"/>
              <a:t>6/3/15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864FD6-D314-4C49-B71F-783F1940091E}" type="slidenum">
              <a:rPr lang="en-US" smtClean="0"/>
              <a:t>‹#›</a:t>
            </a:fld>
            <a:endParaRPr lang="en-US"/>
          </a:p>
        </p:txBody>
      </p:sp>
    </p:spTree>
    <p:extLst>
      <p:ext uri="{BB962C8B-B14F-4D97-AF65-F5344CB8AC3E}">
        <p14:creationId xmlns:p14="http://schemas.microsoft.com/office/powerpoint/2010/main" val="4170318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1.jpeg"/><Relationship Id="rId26" Type="http://schemas.openxmlformats.org/officeDocument/2006/relationships/image" Target="../media/image39.jpeg"/><Relationship Id="rId3" Type="http://schemas.openxmlformats.org/officeDocument/2006/relationships/image" Target="../media/image18.png"/><Relationship Id="rId21" Type="http://schemas.openxmlformats.org/officeDocument/2006/relationships/image" Target="../media/image34.jpeg"/><Relationship Id="rId7" Type="http://schemas.openxmlformats.org/officeDocument/2006/relationships/image" Target="../media/image21.jpeg"/><Relationship Id="rId12" Type="http://schemas.openxmlformats.org/officeDocument/2006/relationships/image" Target="../media/image26.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29.jpe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png"/><Relationship Id="rId5" Type="http://schemas.openxmlformats.org/officeDocument/2006/relationships/image" Target="../media/image19.jpeg"/><Relationship Id="rId15" Type="http://schemas.openxmlformats.org/officeDocument/2006/relationships/image" Target="../media/image28.png"/><Relationship Id="rId23" Type="http://schemas.openxmlformats.org/officeDocument/2006/relationships/image" Target="../media/image36.jpeg"/><Relationship Id="rId10" Type="http://schemas.openxmlformats.org/officeDocument/2006/relationships/image" Target="../media/image24.gif"/><Relationship Id="rId19" Type="http://schemas.openxmlformats.org/officeDocument/2006/relationships/image" Target="../media/image32.png"/><Relationship Id="rId4" Type="http://schemas.openxmlformats.org/officeDocument/2006/relationships/image" Target="../media/image11.gif"/><Relationship Id="rId9" Type="http://schemas.openxmlformats.org/officeDocument/2006/relationships/image" Target="../media/image23.gif"/><Relationship Id="rId14" Type="http://schemas.openxmlformats.org/officeDocument/2006/relationships/image" Target="../media/image13.png"/><Relationship Id="rId22" Type="http://schemas.openxmlformats.org/officeDocument/2006/relationships/image" Target="../media/image35.jpeg"/></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chart" Target="../charts/chart2.xml"/><Relationship Id="rId7" Type="http://schemas.openxmlformats.org/officeDocument/2006/relationships/image" Target="../media/image7.png"/><Relationship Id="rId12"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5.jpeg"/><Relationship Id="rId5" Type="http://schemas.openxmlformats.org/officeDocument/2006/relationships/image" Target="../media/image11.gif"/><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88" y="0"/>
            <a:ext cx="12213726" cy="6858000"/>
          </a:xfrm>
          <a:prstGeom prst="rect">
            <a:avLst/>
          </a:prstGeom>
        </p:spPr>
      </p:pic>
      <p:sp>
        <p:nvSpPr>
          <p:cNvPr id="9" name="Rectangle 8"/>
          <p:cNvSpPr/>
          <p:nvPr/>
        </p:nvSpPr>
        <p:spPr>
          <a:xfrm>
            <a:off x="8742244" y="3043851"/>
            <a:ext cx="3473071" cy="821652"/>
          </a:xfrm>
          <a:prstGeom prst="rect">
            <a:avLst/>
          </a:prstGeom>
          <a:solidFill>
            <a:srgbClr val="07AF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6987" y="3013870"/>
            <a:ext cx="3473071" cy="821652"/>
          </a:xfrm>
          <a:prstGeom prst="rect">
            <a:avLst/>
          </a:prstGeom>
          <a:solidFill>
            <a:srgbClr val="07AF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a:off x="1490099" y="2222199"/>
            <a:ext cx="9236699" cy="2184849"/>
          </a:xfrm>
          <a:prstGeom prst="parallelogram">
            <a:avLst/>
          </a:prstGeom>
          <a:solidFill>
            <a:srgbClr val="2A37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061110" y="2437460"/>
            <a:ext cx="8066109" cy="1754326"/>
          </a:xfrm>
          <a:prstGeom prst="rect">
            <a:avLst/>
          </a:prstGeom>
          <a:noFill/>
        </p:spPr>
        <p:txBody>
          <a:bodyPr wrap="square" rtlCol="0">
            <a:spAutoFit/>
          </a:bodyPr>
          <a:lstStyle/>
          <a:p>
            <a:pPr algn="ctr"/>
            <a:r>
              <a:rPr lang="en-US" sz="3600" b="1" spc="300" dirty="0" smtClean="0">
                <a:solidFill>
                  <a:schemeClr val="bg1"/>
                </a:solidFill>
                <a:latin typeface="Century"/>
                <a:cs typeface="Century"/>
              </a:rPr>
              <a:t>Social class identity</a:t>
            </a:r>
          </a:p>
          <a:p>
            <a:pPr algn="ctr"/>
            <a:r>
              <a:rPr lang="en-US" sz="3600" b="1" spc="300" dirty="0" smtClean="0">
                <a:solidFill>
                  <a:schemeClr val="bg1"/>
                </a:solidFill>
                <a:latin typeface="Century"/>
                <a:cs typeface="Century"/>
              </a:rPr>
              <a:t>in low-income students</a:t>
            </a:r>
          </a:p>
          <a:p>
            <a:pPr algn="ctr"/>
            <a:r>
              <a:rPr lang="en-US" sz="3600" b="1" spc="300" dirty="0" smtClean="0">
                <a:solidFill>
                  <a:schemeClr val="bg1"/>
                </a:solidFill>
                <a:latin typeface="Century"/>
                <a:cs typeface="Century"/>
              </a:rPr>
              <a:t>at highly selective universities </a:t>
            </a:r>
            <a:endParaRPr lang="en-US" sz="3600" b="1" spc="300" dirty="0">
              <a:solidFill>
                <a:schemeClr val="bg1"/>
              </a:solidFill>
              <a:latin typeface="Century"/>
              <a:cs typeface="Century"/>
            </a:endParaRPr>
          </a:p>
        </p:txBody>
      </p:sp>
      <p:sp>
        <p:nvSpPr>
          <p:cNvPr id="10" name="Parallelogram 9"/>
          <p:cNvSpPr/>
          <p:nvPr/>
        </p:nvSpPr>
        <p:spPr>
          <a:xfrm>
            <a:off x="2207434" y="5442857"/>
            <a:ext cx="7496267" cy="774737"/>
          </a:xfrm>
          <a:prstGeom prst="parallelogram">
            <a:avLst/>
          </a:prstGeom>
          <a:solidFill>
            <a:srgbClr val="2A37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60316" y="5599392"/>
            <a:ext cx="7190501" cy="461665"/>
          </a:xfrm>
          <a:prstGeom prst="rect">
            <a:avLst/>
          </a:prstGeom>
          <a:noFill/>
        </p:spPr>
        <p:txBody>
          <a:bodyPr wrap="square" rtlCol="0">
            <a:spAutoFit/>
          </a:bodyPr>
          <a:lstStyle/>
          <a:p>
            <a:pPr algn="ctr"/>
            <a:r>
              <a:rPr lang="en-US" sz="2400" b="1" spc="300" dirty="0" smtClean="0">
                <a:solidFill>
                  <a:schemeClr val="bg1"/>
                </a:solidFill>
                <a:latin typeface="Century"/>
                <a:cs typeface="Century"/>
              </a:rPr>
              <a:t>Carol Chen</a:t>
            </a:r>
            <a:endParaRPr lang="en-US" sz="2400" b="1" spc="300" dirty="0">
              <a:solidFill>
                <a:schemeClr val="bg1"/>
              </a:solidFill>
              <a:latin typeface="Century"/>
              <a:cs typeface="Century"/>
            </a:endParaRPr>
          </a:p>
        </p:txBody>
      </p:sp>
    </p:spTree>
    <p:extLst>
      <p:ext uri="{BB962C8B-B14F-4D97-AF65-F5344CB8AC3E}">
        <p14:creationId xmlns:p14="http://schemas.microsoft.com/office/powerpoint/2010/main" val="2517593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834808" y="1247470"/>
            <a:ext cx="312959" cy="1043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8829" y="223820"/>
            <a:ext cx="10950434"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Findings: student class identities</a:t>
            </a:r>
            <a:endParaRPr lang="bg-BG" sz="4800" b="1" spc="300" dirty="0">
              <a:solidFill>
                <a:srgbClr val="2A3780"/>
              </a:solidFill>
              <a:latin typeface="Century"/>
              <a:ea typeface="Open Sans Condensed Light" panose="020B0306030504020204" pitchFamily="34" charset="0"/>
              <a:cs typeface="Century"/>
            </a:endParaRPr>
          </a:p>
        </p:txBody>
      </p:sp>
      <p:sp>
        <p:nvSpPr>
          <p:cNvPr id="2" name="Oval 1"/>
          <p:cNvSpPr/>
          <p:nvPr/>
        </p:nvSpPr>
        <p:spPr>
          <a:xfrm>
            <a:off x="1257300"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057400"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57500"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658977"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460465"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692172" y="5003375"/>
            <a:ext cx="666750" cy="66675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492272" y="5003375"/>
            <a:ext cx="666750" cy="66675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292372" y="4991392"/>
            <a:ext cx="666750" cy="67873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092472" y="4991392"/>
            <a:ext cx="666750" cy="67873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286511"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086611"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86711"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88188"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489676"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292372"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092472" y="2483859"/>
            <a:ext cx="666750" cy="66675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57300" y="1662398"/>
            <a:ext cx="9728945" cy="646331"/>
          </a:xfrm>
          <a:prstGeom prst="rect">
            <a:avLst/>
          </a:prstGeom>
          <a:noFill/>
        </p:spPr>
        <p:txBody>
          <a:bodyPr wrap="none" rtlCol="0">
            <a:spAutoFit/>
          </a:bodyPr>
          <a:lstStyle/>
          <a:p>
            <a:r>
              <a:rPr lang="en-US" sz="3600" b="1" i="1" dirty="0" smtClean="0">
                <a:latin typeface="Century" panose="02040604050505020304" pitchFamily="18" charset="0"/>
              </a:rPr>
              <a:t>As </a:t>
            </a:r>
            <a:r>
              <a:rPr lang="en-US" sz="3600" b="1" i="1" dirty="0" smtClean="0">
                <a:latin typeface="Century" panose="02040604050505020304" pitchFamily="18" charset="0"/>
              </a:rPr>
              <a:t>Students </a:t>
            </a:r>
            <a:r>
              <a:rPr lang="en-US" sz="3600" b="1" dirty="0" smtClean="0">
                <a:latin typeface="Century" panose="02040604050505020304" pitchFamily="18" charset="0"/>
              </a:rPr>
              <a:t>: low-income, working class, etc.</a:t>
            </a:r>
            <a:endParaRPr lang="en-US" sz="3600" b="1" dirty="0">
              <a:latin typeface="Century" panose="02040604050505020304" pitchFamily="18" charset="0"/>
            </a:endParaRPr>
          </a:p>
        </p:txBody>
      </p:sp>
      <p:sp>
        <p:nvSpPr>
          <p:cNvPr id="61" name="TextBox 60"/>
          <p:cNvSpPr txBox="1"/>
          <p:nvPr/>
        </p:nvSpPr>
        <p:spPr>
          <a:xfrm>
            <a:off x="1257300" y="5007592"/>
            <a:ext cx="5942845" cy="646331"/>
          </a:xfrm>
          <a:prstGeom prst="rect">
            <a:avLst/>
          </a:prstGeom>
          <a:noFill/>
        </p:spPr>
        <p:txBody>
          <a:bodyPr wrap="none" rtlCol="0">
            <a:spAutoFit/>
          </a:bodyPr>
          <a:lstStyle/>
          <a:p>
            <a:r>
              <a:rPr lang="en-US" sz="3600" b="1" i="1" dirty="0" smtClean="0">
                <a:latin typeface="Century" panose="02040604050505020304" pitchFamily="18" charset="0"/>
              </a:rPr>
              <a:t>As </a:t>
            </a:r>
            <a:r>
              <a:rPr lang="en-US" sz="3600" b="1" i="1" dirty="0" smtClean="0">
                <a:latin typeface="Century" panose="02040604050505020304" pitchFamily="18" charset="0"/>
              </a:rPr>
              <a:t>Alumni </a:t>
            </a:r>
            <a:r>
              <a:rPr lang="en-US" sz="3600" b="1" dirty="0" smtClean="0">
                <a:latin typeface="Century" panose="02040604050505020304" pitchFamily="18" charset="0"/>
              </a:rPr>
              <a:t>: </a:t>
            </a:r>
            <a:r>
              <a:rPr lang="en-US" sz="3600" b="1" dirty="0" smtClean="0">
                <a:latin typeface="Century" panose="02040604050505020304" pitchFamily="18" charset="0"/>
              </a:rPr>
              <a:t>middle-income</a:t>
            </a:r>
            <a:endParaRPr lang="en-US" sz="3600" b="1" dirty="0">
              <a:latin typeface="Century" panose="02040604050505020304" pitchFamily="18" charset="0"/>
            </a:endParaRPr>
          </a:p>
        </p:txBody>
      </p:sp>
      <p:sp>
        <p:nvSpPr>
          <p:cNvPr id="3" name="Down Arrow 2"/>
          <p:cNvSpPr/>
          <p:nvPr/>
        </p:nvSpPr>
        <p:spPr>
          <a:xfrm flipH="1">
            <a:off x="8913883" y="3562642"/>
            <a:ext cx="756977" cy="1028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400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834808" y="1247470"/>
            <a:ext cx="312959" cy="1043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46715" y="1044698"/>
            <a:ext cx="6593313" cy="678150"/>
            <a:chOff x="5755383" y="1172459"/>
            <a:chExt cx="6463157" cy="756553"/>
          </a:xfrm>
        </p:grpSpPr>
        <p:sp>
          <p:nvSpPr>
            <p:cNvPr id="36" name="Parallelogram 35"/>
            <p:cNvSpPr/>
            <p:nvPr/>
          </p:nvSpPr>
          <p:spPr>
            <a:xfrm>
              <a:off x="5983519" y="1188334"/>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5755383" y="1172459"/>
              <a:ext cx="6463157" cy="652383"/>
            </a:xfrm>
            <a:prstGeom prst="rect">
              <a:avLst/>
            </a:prstGeom>
            <a:noFill/>
          </p:spPr>
          <p:txBody>
            <a:bodyPr wrap="none" rtlCol="0">
              <a:spAutoFit/>
            </a:bodyPr>
            <a:lstStyle/>
            <a:p>
              <a:pPr algn="ctr"/>
              <a:r>
                <a:rPr lang="en-US" sz="3200" b="1" spc="300" dirty="0" smtClean="0">
                  <a:solidFill>
                    <a:schemeClr val="bg1"/>
                  </a:solidFill>
                  <a:latin typeface="Century"/>
                  <a:ea typeface="Open Sans Condensed Light" panose="020B0306030504020204" pitchFamily="34" charset="0"/>
                  <a:cs typeface="Century"/>
                </a:rPr>
                <a:t>Influences on identity</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sp>
        <p:nvSpPr>
          <p:cNvPr id="18" name="TextBox 17"/>
          <p:cNvSpPr txBox="1"/>
          <p:nvPr/>
        </p:nvSpPr>
        <p:spPr>
          <a:xfrm>
            <a:off x="228829" y="223820"/>
            <a:ext cx="10950434"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Findings: student class identities</a:t>
            </a:r>
            <a:endParaRPr lang="bg-BG" sz="4800" b="1" spc="300" dirty="0">
              <a:solidFill>
                <a:srgbClr val="2A3780"/>
              </a:solidFill>
              <a:latin typeface="Century"/>
              <a:ea typeface="Open Sans Condensed Light" panose="020B0306030504020204" pitchFamily="34" charset="0"/>
              <a:cs typeface="Century"/>
            </a:endParaRPr>
          </a:p>
        </p:txBody>
      </p:sp>
      <p:sp>
        <p:nvSpPr>
          <p:cNvPr id="23" name="Rectangle 22"/>
          <p:cNvSpPr/>
          <p:nvPr/>
        </p:nvSpPr>
        <p:spPr>
          <a:xfrm>
            <a:off x="2974791" y="1671521"/>
            <a:ext cx="9012421" cy="5078313"/>
          </a:xfrm>
          <a:prstGeom prst="rect">
            <a:avLst/>
          </a:prstGeom>
        </p:spPr>
        <p:txBody>
          <a:bodyPr wrap="square">
            <a:spAutoFit/>
          </a:bodyPr>
          <a:lstStyle/>
          <a:p>
            <a:r>
              <a:rPr lang="en-US" sz="2400" dirty="0" smtClean="0">
                <a:latin typeface="Century" panose="02040604050505020304" pitchFamily="18" charset="0"/>
              </a:rPr>
              <a:t>At home, “everyone was poor so I thought that was just what was </a:t>
            </a:r>
            <a:r>
              <a:rPr lang="en-US" sz="2400" b="1" dirty="0" smtClean="0">
                <a:solidFill>
                  <a:srgbClr val="7030A0"/>
                </a:solidFill>
                <a:latin typeface="Century" panose="02040604050505020304" pitchFamily="18" charset="0"/>
              </a:rPr>
              <a:t>normal</a:t>
            </a:r>
            <a:r>
              <a:rPr lang="en-US" sz="2400" dirty="0" smtClean="0">
                <a:latin typeface="Century" panose="02040604050505020304" pitchFamily="18" charset="0"/>
              </a:rPr>
              <a:t>.” (Alum)</a:t>
            </a:r>
            <a:endParaRPr lang="en-US" sz="2400" dirty="0" smtClean="0">
              <a:latin typeface="Century" panose="02040604050505020304" pitchFamily="18" charset="0"/>
            </a:endParaRPr>
          </a:p>
          <a:p>
            <a:endParaRPr lang="en-US" sz="2000" dirty="0" smtClean="0">
              <a:latin typeface="Century" panose="02040604050505020304" pitchFamily="18" charset="0"/>
            </a:endParaRPr>
          </a:p>
          <a:p>
            <a:r>
              <a:rPr lang="en-US" sz="2400" dirty="0" smtClean="0">
                <a:latin typeface="Century" panose="02040604050505020304" pitchFamily="18" charset="0"/>
              </a:rPr>
              <a:t>“I go home and I can’t talk about my life here – </a:t>
            </a:r>
            <a:r>
              <a:rPr lang="en-US" sz="2400" b="1" dirty="0" smtClean="0">
                <a:solidFill>
                  <a:srgbClr val="7030A0"/>
                </a:solidFill>
                <a:latin typeface="Century" panose="02040604050505020304" pitchFamily="18" charset="0"/>
              </a:rPr>
              <a:t>[my parents] just wouldn’t get it</a:t>
            </a:r>
            <a:r>
              <a:rPr lang="en-US" sz="2400" dirty="0" smtClean="0">
                <a:latin typeface="Century" panose="02040604050505020304" pitchFamily="18" charset="0"/>
              </a:rPr>
              <a:t>.” (Student)</a:t>
            </a:r>
            <a:endParaRPr lang="en-US" sz="2400" dirty="0">
              <a:latin typeface="Century" panose="02040604050505020304" pitchFamily="18" charset="0"/>
            </a:endParaRPr>
          </a:p>
          <a:p>
            <a:endParaRPr lang="en-US" sz="2000" dirty="0" smtClean="0">
              <a:latin typeface="Century" panose="02040604050505020304" pitchFamily="18" charset="0"/>
            </a:endParaRPr>
          </a:p>
          <a:p>
            <a:r>
              <a:rPr lang="en-US" sz="2400" dirty="0" smtClean="0">
                <a:latin typeface="Century" panose="02040604050505020304" pitchFamily="18" charset="0"/>
              </a:rPr>
              <a:t>“</a:t>
            </a:r>
            <a:r>
              <a:rPr lang="en-US" sz="2400" dirty="0" smtClean="0">
                <a:latin typeface="Century" panose="02040604050505020304" pitchFamily="18" charset="0"/>
              </a:rPr>
              <a:t>Before college, I felt really </a:t>
            </a:r>
            <a:r>
              <a:rPr lang="en-US" sz="2400" dirty="0" smtClean="0">
                <a:latin typeface="Century" panose="02040604050505020304" pitchFamily="18" charset="0"/>
              </a:rPr>
              <a:t>ashamed… </a:t>
            </a:r>
            <a:r>
              <a:rPr lang="en-US" sz="2400" dirty="0" smtClean="0">
                <a:latin typeface="Century" panose="02040604050505020304" pitchFamily="18" charset="0"/>
              </a:rPr>
              <a:t>but [studying sociology] helped me in the process of </a:t>
            </a:r>
            <a:r>
              <a:rPr lang="en-US" sz="2400" b="1" dirty="0" smtClean="0">
                <a:solidFill>
                  <a:srgbClr val="7030A0"/>
                </a:solidFill>
                <a:latin typeface="Century" panose="02040604050505020304" pitchFamily="18" charset="0"/>
              </a:rPr>
              <a:t>becoming proud</a:t>
            </a:r>
            <a:r>
              <a:rPr lang="en-US" sz="2400" dirty="0" smtClean="0">
                <a:latin typeface="Century" panose="02040604050505020304" pitchFamily="18" charset="0"/>
              </a:rPr>
              <a:t>.” (Alum)</a:t>
            </a:r>
          </a:p>
          <a:p>
            <a:endParaRPr lang="en-US" sz="2000" dirty="0">
              <a:latin typeface="Century" panose="02040604050505020304" pitchFamily="18" charset="0"/>
            </a:endParaRPr>
          </a:p>
          <a:p>
            <a:r>
              <a:rPr lang="en-US" sz="2400" dirty="0">
                <a:latin typeface="Century" panose="02040604050505020304" pitchFamily="18" charset="0"/>
              </a:rPr>
              <a:t>“I’m in [low-income student group] because people </a:t>
            </a:r>
            <a:r>
              <a:rPr lang="en-US" sz="2400" b="1" dirty="0">
                <a:solidFill>
                  <a:srgbClr val="7030A0"/>
                </a:solidFill>
                <a:latin typeface="Century" panose="02040604050505020304" pitchFamily="18" charset="0"/>
              </a:rPr>
              <a:t>there get me</a:t>
            </a:r>
            <a:r>
              <a:rPr lang="en-US" sz="2400" dirty="0">
                <a:latin typeface="Century" panose="02040604050505020304" pitchFamily="18" charset="0"/>
              </a:rPr>
              <a:t>.” (Student</a:t>
            </a:r>
            <a:r>
              <a:rPr lang="en-US" sz="2400" dirty="0" smtClean="0">
                <a:latin typeface="Century" panose="02040604050505020304" pitchFamily="18" charset="0"/>
              </a:rPr>
              <a:t>)</a:t>
            </a:r>
          </a:p>
          <a:p>
            <a:endParaRPr lang="en-US" sz="2000" dirty="0">
              <a:latin typeface="Century" panose="02040604050505020304" pitchFamily="18" charset="0"/>
            </a:endParaRPr>
          </a:p>
          <a:p>
            <a:r>
              <a:rPr lang="en-US" sz="2400" dirty="0">
                <a:latin typeface="Century" panose="02040604050505020304" pitchFamily="18" charset="0"/>
              </a:rPr>
              <a:t>“I now make $35 an hour, but I don’t spend any of it because </a:t>
            </a:r>
            <a:r>
              <a:rPr lang="en-US" sz="2400" b="1" dirty="0">
                <a:solidFill>
                  <a:srgbClr val="7030A0"/>
                </a:solidFill>
                <a:latin typeface="Century" panose="02040604050505020304" pitchFamily="18" charset="0"/>
              </a:rPr>
              <a:t>I’m terrified of being poor again</a:t>
            </a:r>
            <a:r>
              <a:rPr lang="en-US" sz="2400" dirty="0" smtClean="0">
                <a:latin typeface="Century" panose="02040604050505020304" pitchFamily="18" charset="0"/>
              </a:rPr>
              <a:t>.” (Alum)</a:t>
            </a:r>
            <a:endParaRPr lang="en-US" sz="2400" dirty="0" smtClean="0">
              <a:latin typeface="Century" panose="02040604050505020304" pitchFamily="18" charset="0"/>
            </a:endParaRPr>
          </a:p>
        </p:txBody>
      </p:sp>
      <p:sp>
        <p:nvSpPr>
          <p:cNvPr id="2" name="TextBox 1"/>
          <p:cNvSpPr txBox="1"/>
          <p:nvPr/>
        </p:nvSpPr>
        <p:spPr>
          <a:xfrm>
            <a:off x="422041" y="1722848"/>
            <a:ext cx="2343911" cy="492443"/>
          </a:xfrm>
          <a:prstGeom prst="rect">
            <a:avLst/>
          </a:prstGeom>
          <a:noFill/>
        </p:spPr>
        <p:txBody>
          <a:bodyPr wrap="none" rtlCol="0">
            <a:spAutoFit/>
          </a:bodyPr>
          <a:lstStyle/>
          <a:p>
            <a:r>
              <a:rPr lang="en-US" sz="2600" b="1" dirty="0" smtClean="0">
                <a:latin typeface="Century" panose="02040604050505020304" pitchFamily="18" charset="0"/>
              </a:rPr>
              <a:t>Culture shock</a:t>
            </a:r>
            <a:endParaRPr lang="en-US" sz="2600" b="1" dirty="0">
              <a:latin typeface="Century" panose="02040604050505020304" pitchFamily="18" charset="0"/>
            </a:endParaRPr>
          </a:p>
        </p:txBody>
      </p:sp>
      <p:sp>
        <p:nvSpPr>
          <p:cNvPr id="17" name="TextBox 16"/>
          <p:cNvSpPr txBox="1"/>
          <p:nvPr/>
        </p:nvSpPr>
        <p:spPr>
          <a:xfrm>
            <a:off x="417681" y="3769510"/>
            <a:ext cx="1821332" cy="492443"/>
          </a:xfrm>
          <a:prstGeom prst="rect">
            <a:avLst/>
          </a:prstGeom>
          <a:noFill/>
        </p:spPr>
        <p:txBody>
          <a:bodyPr wrap="none" rtlCol="0">
            <a:spAutoFit/>
          </a:bodyPr>
          <a:lstStyle/>
          <a:p>
            <a:r>
              <a:rPr lang="en-US" sz="2600" b="1" dirty="0" smtClean="0">
                <a:latin typeface="Century" panose="02040604050505020304" pitchFamily="18" charset="0"/>
              </a:rPr>
              <a:t>Academics</a:t>
            </a:r>
            <a:endParaRPr lang="en-US" sz="2600" b="1" dirty="0">
              <a:latin typeface="Century" panose="02040604050505020304" pitchFamily="18" charset="0"/>
            </a:endParaRPr>
          </a:p>
        </p:txBody>
      </p:sp>
      <p:sp>
        <p:nvSpPr>
          <p:cNvPr id="19" name="TextBox 18"/>
          <p:cNvSpPr txBox="1"/>
          <p:nvPr/>
        </p:nvSpPr>
        <p:spPr>
          <a:xfrm>
            <a:off x="417681" y="4777732"/>
            <a:ext cx="2557110" cy="492443"/>
          </a:xfrm>
          <a:prstGeom prst="rect">
            <a:avLst/>
          </a:prstGeom>
          <a:noFill/>
        </p:spPr>
        <p:txBody>
          <a:bodyPr wrap="none" rtlCol="0">
            <a:spAutoFit/>
          </a:bodyPr>
          <a:lstStyle/>
          <a:p>
            <a:r>
              <a:rPr lang="en-US" sz="2600" b="1" dirty="0" smtClean="0">
                <a:latin typeface="Century" panose="02040604050505020304" pitchFamily="18" charset="0"/>
              </a:rPr>
              <a:t>Student groups</a:t>
            </a:r>
            <a:endParaRPr lang="en-US" sz="2600" b="1" dirty="0">
              <a:latin typeface="Century" panose="02040604050505020304" pitchFamily="18" charset="0"/>
            </a:endParaRPr>
          </a:p>
        </p:txBody>
      </p:sp>
      <p:sp>
        <p:nvSpPr>
          <p:cNvPr id="20" name="TextBox 19"/>
          <p:cNvSpPr txBox="1"/>
          <p:nvPr/>
        </p:nvSpPr>
        <p:spPr>
          <a:xfrm>
            <a:off x="422041" y="2731070"/>
            <a:ext cx="1091966" cy="492443"/>
          </a:xfrm>
          <a:prstGeom prst="rect">
            <a:avLst/>
          </a:prstGeom>
          <a:noFill/>
        </p:spPr>
        <p:txBody>
          <a:bodyPr wrap="none" rtlCol="0">
            <a:spAutoFit/>
          </a:bodyPr>
          <a:lstStyle/>
          <a:p>
            <a:r>
              <a:rPr lang="en-US" sz="2600" b="1" dirty="0" smtClean="0">
                <a:latin typeface="Century" panose="02040604050505020304" pitchFamily="18" charset="0"/>
              </a:rPr>
              <a:t>Home</a:t>
            </a:r>
            <a:endParaRPr lang="en-US" sz="2600" b="1" dirty="0">
              <a:latin typeface="Century" panose="02040604050505020304" pitchFamily="18" charset="0"/>
            </a:endParaRPr>
          </a:p>
        </p:txBody>
      </p:sp>
      <p:sp>
        <p:nvSpPr>
          <p:cNvPr id="21" name="TextBox 20"/>
          <p:cNvSpPr txBox="1"/>
          <p:nvPr/>
        </p:nvSpPr>
        <p:spPr>
          <a:xfrm>
            <a:off x="417681" y="5763783"/>
            <a:ext cx="2029723" cy="492443"/>
          </a:xfrm>
          <a:prstGeom prst="rect">
            <a:avLst/>
          </a:prstGeom>
          <a:noFill/>
        </p:spPr>
        <p:txBody>
          <a:bodyPr wrap="none" rtlCol="0">
            <a:spAutoFit/>
          </a:bodyPr>
          <a:lstStyle/>
          <a:p>
            <a:r>
              <a:rPr lang="en-US" sz="2600" b="1" dirty="0" smtClean="0">
                <a:latin typeface="Century" panose="02040604050505020304" pitchFamily="18" charset="0"/>
              </a:rPr>
              <a:t>(Long-term)</a:t>
            </a:r>
            <a:endParaRPr lang="en-US" sz="2600" b="1" dirty="0">
              <a:latin typeface="Century" panose="02040604050505020304" pitchFamily="18" charset="0"/>
            </a:endParaRPr>
          </a:p>
        </p:txBody>
      </p:sp>
    </p:spTree>
    <p:extLst>
      <p:ext uri="{BB962C8B-B14F-4D97-AF65-F5344CB8AC3E}">
        <p14:creationId xmlns:p14="http://schemas.microsoft.com/office/powerpoint/2010/main" val="28236581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kytheory.com/wp-content/uploads/2013/12/cu-logo-wide-480x4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6315" y="1262000"/>
            <a:ext cx="790233" cy="7902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bb.cornell.edu/neurobio/ragusolab/images/cornell.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74703" y="1287754"/>
            <a:ext cx="812448" cy="790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wonderfulengineering.com/wp-content/uploads/2013/12/mit-massachusetts-institute-of-technology-logo-wallpap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4097" y="3661554"/>
            <a:ext cx="907366" cy="51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logonoid.com/images/northwestern-university-seal-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85160" y="3545025"/>
            <a:ext cx="767597" cy="7629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sfhq.com/wp-content/uploads/2012/06/Vanderbilt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5929" y="5738234"/>
            <a:ext cx="769263" cy="7692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pload.wikimedia.org/wikipedia/en/thumb/7/7b/WashUShielding.svg/1024px-WashUShielding.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86770" y="5770944"/>
            <a:ext cx="775536" cy="77553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228829" y="223820"/>
            <a:ext cx="9294532"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60 Staff Surveys, </a:t>
            </a:r>
            <a:r>
              <a:rPr lang="en-US" sz="4800" b="1" spc="300" dirty="0" smtClean="0">
                <a:solidFill>
                  <a:srgbClr val="2A3780"/>
                </a:solidFill>
                <a:latin typeface="Century"/>
                <a:ea typeface="Open Sans Condensed Light" panose="020B0306030504020204" pitchFamily="34" charset="0"/>
                <a:cs typeface="Century"/>
              </a:rPr>
              <a:t>24 </a:t>
            </a:r>
            <a:r>
              <a:rPr lang="en-US" sz="4800" b="1" spc="300" dirty="0" smtClean="0">
                <a:solidFill>
                  <a:srgbClr val="2A3780"/>
                </a:solidFill>
                <a:latin typeface="Century"/>
                <a:ea typeface="Open Sans Condensed Light" panose="020B0306030504020204" pitchFamily="34" charset="0"/>
                <a:cs typeface="Century"/>
              </a:rPr>
              <a:t>Schools</a:t>
            </a:r>
            <a:endParaRPr lang="bg-BG" sz="4800" b="1" spc="300" dirty="0">
              <a:solidFill>
                <a:srgbClr val="2A3780"/>
              </a:solidFill>
              <a:latin typeface="Century"/>
              <a:ea typeface="Open Sans Condensed Light" panose="020B0306030504020204" pitchFamily="34" charset="0"/>
              <a:cs typeface="Century"/>
            </a:endParaRPr>
          </a:p>
        </p:txBody>
      </p:sp>
      <p:sp>
        <p:nvSpPr>
          <p:cNvPr id="2" name="TextBox 1"/>
          <p:cNvSpPr txBox="1"/>
          <p:nvPr/>
        </p:nvSpPr>
        <p:spPr>
          <a:xfrm>
            <a:off x="468818" y="1473126"/>
            <a:ext cx="5071196" cy="4893647"/>
          </a:xfrm>
          <a:prstGeom prst="rect">
            <a:avLst/>
          </a:prstGeom>
          <a:noFill/>
        </p:spPr>
        <p:txBody>
          <a:bodyPr wrap="none" rtlCol="0">
            <a:spAutoFit/>
          </a:bodyPr>
          <a:lstStyle/>
          <a:p>
            <a:pPr algn="r"/>
            <a:r>
              <a:rPr lang="en-US" sz="2400" dirty="0" smtClean="0">
                <a:latin typeface="Century" panose="02040604050505020304" pitchFamily="18" charset="0"/>
              </a:rPr>
              <a:t>Academic advising</a:t>
            </a:r>
          </a:p>
          <a:p>
            <a:pPr algn="r"/>
            <a:r>
              <a:rPr lang="en-US" sz="2400" dirty="0" smtClean="0">
                <a:latin typeface="Century" panose="02040604050505020304" pitchFamily="18" charset="0"/>
              </a:rPr>
              <a:t>Academic departments</a:t>
            </a:r>
          </a:p>
          <a:p>
            <a:pPr algn="r"/>
            <a:r>
              <a:rPr lang="en-US" sz="2400" dirty="0" smtClean="0">
                <a:latin typeface="Century" panose="02040604050505020304" pitchFamily="18" charset="0"/>
              </a:rPr>
              <a:t>Admissions</a:t>
            </a:r>
          </a:p>
          <a:p>
            <a:pPr algn="r"/>
            <a:r>
              <a:rPr lang="en-US" sz="2400" dirty="0" smtClean="0">
                <a:latin typeface="Century" panose="02040604050505020304" pitchFamily="18" charset="0"/>
              </a:rPr>
              <a:t>Dean of Students</a:t>
            </a:r>
          </a:p>
          <a:p>
            <a:pPr algn="r"/>
            <a:r>
              <a:rPr lang="en-US" sz="2400" dirty="0" smtClean="0">
                <a:latin typeface="Century" panose="02040604050505020304" pitchFamily="18" charset="0"/>
              </a:rPr>
              <a:t>Diversity and inclusion</a:t>
            </a:r>
          </a:p>
          <a:p>
            <a:pPr algn="r"/>
            <a:r>
              <a:rPr lang="en-US" sz="2400" dirty="0" smtClean="0">
                <a:latin typeface="Century" panose="02040604050505020304" pitchFamily="18" charset="0"/>
              </a:rPr>
              <a:t>Financial aid</a:t>
            </a:r>
          </a:p>
          <a:p>
            <a:pPr algn="r"/>
            <a:r>
              <a:rPr lang="en-US" sz="2400" dirty="0" smtClean="0">
                <a:latin typeface="Century" panose="02040604050505020304" pitchFamily="18" charset="0"/>
              </a:rPr>
              <a:t>Multicultural affairs</a:t>
            </a:r>
          </a:p>
          <a:p>
            <a:pPr algn="r"/>
            <a:r>
              <a:rPr lang="en-US" sz="2400" dirty="0" smtClean="0">
                <a:latin typeface="Century" panose="02040604050505020304" pitchFamily="18" charset="0"/>
              </a:rPr>
              <a:t>Provost</a:t>
            </a:r>
          </a:p>
          <a:p>
            <a:pPr algn="r"/>
            <a:r>
              <a:rPr lang="en-US" sz="2400" dirty="0" smtClean="0">
                <a:latin typeface="Century" panose="02040604050505020304" pitchFamily="18" charset="0"/>
              </a:rPr>
              <a:t>Race/ethnicity-focused offices</a:t>
            </a:r>
          </a:p>
          <a:p>
            <a:pPr algn="r"/>
            <a:r>
              <a:rPr lang="en-US" sz="2400" dirty="0" smtClean="0">
                <a:latin typeface="Century" panose="02040604050505020304" pitchFamily="18" charset="0"/>
              </a:rPr>
              <a:t>Scholarships</a:t>
            </a:r>
          </a:p>
          <a:p>
            <a:pPr algn="r"/>
            <a:r>
              <a:rPr lang="en-US" sz="2400" dirty="0" smtClean="0">
                <a:latin typeface="Century" panose="02040604050505020304" pitchFamily="18" charset="0"/>
              </a:rPr>
              <a:t>Student affairs</a:t>
            </a:r>
          </a:p>
          <a:p>
            <a:pPr algn="r"/>
            <a:r>
              <a:rPr lang="en-US" sz="2400" dirty="0" err="1" smtClean="0">
                <a:latin typeface="Century" panose="02040604050505020304" pitchFamily="18" charset="0"/>
              </a:rPr>
              <a:t>TRiO</a:t>
            </a:r>
            <a:r>
              <a:rPr lang="en-US" sz="2400" dirty="0" smtClean="0">
                <a:latin typeface="Century" panose="02040604050505020304" pitchFamily="18" charset="0"/>
              </a:rPr>
              <a:t> Student Support </a:t>
            </a:r>
            <a:r>
              <a:rPr lang="en-US" sz="2400" dirty="0" smtClean="0">
                <a:latin typeface="Century" panose="02040604050505020304" pitchFamily="18" charset="0"/>
              </a:rPr>
              <a:t>Services</a:t>
            </a:r>
            <a:endParaRPr lang="en-US" sz="2400" dirty="0">
              <a:latin typeface="Century" panose="02040604050505020304" pitchFamily="18" charset="0"/>
            </a:endParaRPr>
          </a:p>
          <a:p>
            <a:pPr algn="r"/>
            <a:r>
              <a:rPr lang="en-US" sz="2400" i="1" dirty="0" smtClean="0">
                <a:latin typeface="Century" panose="02040604050505020304" pitchFamily="18" charset="0"/>
              </a:rPr>
              <a:t>Various offices for at-risk students</a:t>
            </a:r>
            <a:endParaRPr lang="en-US" sz="2400" i="1" dirty="0">
              <a:latin typeface="Century" panose="02040604050505020304" pitchFamily="18" charset="0"/>
            </a:endParaRPr>
          </a:p>
        </p:txBody>
      </p:sp>
      <p:pic>
        <p:nvPicPr>
          <p:cNvPr id="2050" name="Picture 2" descr="http://content.sportslogos.net/logos/31/653/full/h2p0pfe1mv2llte5swnz.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90946" y="2414822"/>
            <a:ext cx="734136" cy="7902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naicu.edu/imgLib/20070926_shield_big.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86294" y="2277863"/>
            <a:ext cx="861722" cy="10400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vycoach.com/wp-content/uploads/2015/05/College-Ranking-By-Economic-Prospect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36284" y="1251665"/>
            <a:ext cx="796947" cy="79384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newgmat.org/wp-content/uploads/2012/05/University-of-Southern-California-seal-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733334" y="4630337"/>
            <a:ext cx="809682" cy="832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3"/>
          <a:stretch>
            <a:fillRect/>
          </a:stretch>
        </p:blipFill>
        <p:spPr>
          <a:xfrm>
            <a:off x="8094922" y="5778931"/>
            <a:ext cx="771241" cy="798184"/>
          </a:xfrm>
          <a:prstGeom prst="rect">
            <a:avLst/>
          </a:prstGeom>
        </p:spPr>
      </p:pic>
      <p:pic>
        <p:nvPicPr>
          <p:cNvPr id="37" name="Picture 36"/>
          <p:cNvPicPr>
            <a:picLocks noChangeAspect="1"/>
          </p:cNvPicPr>
          <p:nvPr/>
        </p:nvPicPr>
        <p:blipFill>
          <a:blip r:embed="rId14"/>
          <a:stretch>
            <a:fillRect/>
          </a:stretch>
        </p:blipFill>
        <p:spPr>
          <a:xfrm>
            <a:off x="9734601" y="3562259"/>
            <a:ext cx="648191" cy="762992"/>
          </a:xfrm>
          <a:prstGeom prst="rect">
            <a:avLst/>
          </a:prstGeom>
        </p:spPr>
      </p:pic>
      <p:pic>
        <p:nvPicPr>
          <p:cNvPr id="38" name="Picture 10" descr="http://upload.wikimedia.org/wikipedia/en/thumb/7/71/Princeton_shield.svg/804px-Princeton_shield.svg.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41181" y="3494813"/>
            <a:ext cx="630750" cy="8033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http://www.geteducated.com/images/articles/uc_color_logo.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11043" y="4676399"/>
            <a:ext cx="751333" cy="78591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upload.wikimedia.org/wikipedia/commons/thumb/0/07/Yale_University_Shield_1.svg/1024px-Yale_University_Shield_1.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274182" y="5767432"/>
            <a:ext cx="809683" cy="80968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cdn.nmc.org/www/20140825162925/boston-college-logo.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341933" y="1247341"/>
            <a:ext cx="804892" cy="80489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upload.wikimedia.org/wikipedia/en/thumb/b/bb/Carnegie_Mellon_University_seal.svg/1024px-Carnegie_Mellon_University_seal.sv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80543" y="1250905"/>
            <a:ext cx="903880" cy="90388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www.govloop.com/wp-content/uploads/group-avatars/40/ee473e6b54e365bf8e464e8a80c133d9-bpfull.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733334" y="3563121"/>
            <a:ext cx="803515" cy="80351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auvac.org/uploads/organization/Johns-Hopkins-University.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807534" y="2414822"/>
            <a:ext cx="603355" cy="80334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 descr="http://www.catholicadvocate.com/wp-content/uploads/2012/05/georgetown-university-logo.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598717" y="2427229"/>
            <a:ext cx="873086" cy="8730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https://amboselibaboons.nd.edu/assets/78608/ndlogo.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607472" y="4610914"/>
            <a:ext cx="695280" cy="83235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24"/>
          <a:stretch>
            <a:fillRect/>
          </a:stretch>
        </p:blipFill>
        <p:spPr>
          <a:xfrm>
            <a:off x="9711035" y="4653636"/>
            <a:ext cx="746132" cy="808682"/>
          </a:xfrm>
          <a:prstGeom prst="rect">
            <a:avLst/>
          </a:prstGeom>
        </p:spPr>
      </p:pic>
      <p:pic>
        <p:nvPicPr>
          <p:cNvPr id="57" name="Picture 12" descr="http://upload.wikimedia.org/wikipedia/en/thumb/8/8a/University_of_Chicago_Modern_Etched_Seal_1.svg/1024px-University_of_Chicago_Modern_Etched_Seal_1.svg.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468726" y="4634586"/>
            <a:ext cx="808682" cy="808682"/>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p:cNvCxnSpPr/>
          <p:nvPr/>
        </p:nvCxnSpPr>
        <p:spPr>
          <a:xfrm>
            <a:off x="5994827" y="1325682"/>
            <a:ext cx="0" cy="5181815"/>
          </a:xfrm>
          <a:prstGeom prst="line">
            <a:avLst/>
          </a:prstGeom>
          <a:ln w="76200">
            <a:solidFill>
              <a:srgbClr val="7030A0"/>
            </a:solidFill>
          </a:ln>
        </p:spPr>
        <p:style>
          <a:lnRef idx="3">
            <a:schemeClr val="accent1"/>
          </a:lnRef>
          <a:fillRef idx="0">
            <a:schemeClr val="accent1"/>
          </a:fillRef>
          <a:effectRef idx="2">
            <a:schemeClr val="accent1"/>
          </a:effectRef>
          <a:fontRef idx="minor">
            <a:schemeClr val="tx1"/>
          </a:fontRef>
        </p:style>
      </p:cxnSp>
      <p:pic>
        <p:nvPicPr>
          <p:cNvPr id="3" name="Picture 2" descr="http://www.newgmat.org/wp-content/uploads/2012/05/Emory-Logo-2.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552729" y="2393936"/>
            <a:ext cx="764537" cy="82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98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67153" y="1371482"/>
            <a:ext cx="3820035" cy="4555093"/>
          </a:xfrm>
          <a:prstGeom prst="rect">
            <a:avLst/>
          </a:prstGeom>
          <a:noFill/>
        </p:spPr>
        <p:txBody>
          <a:bodyPr wrap="square" rtlCol="0">
            <a:spAutoFit/>
          </a:bodyPr>
          <a:lstStyle/>
          <a:p>
            <a:pPr algn="ctr"/>
            <a:r>
              <a:rPr lang="en-US" sz="2600" b="1" dirty="0" smtClean="0">
                <a:solidFill>
                  <a:srgbClr val="0070C0"/>
                </a:solidFill>
                <a:latin typeface="Century" panose="02040604050505020304" pitchFamily="18" charset="0"/>
              </a:rPr>
              <a:t>How </a:t>
            </a:r>
            <a:r>
              <a:rPr lang="en-US" sz="2600" b="1" i="1" dirty="0" smtClean="0">
                <a:solidFill>
                  <a:srgbClr val="0070C0"/>
                </a:solidFill>
                <a:latin typeface="Century" panose="02040604050505020304" pitchFamily="18" charset="0"/>
              </a:rPr>
              <a:t>well </a:t>
            </a:r>
          </a:p>
          <a:p>
            <a:pPr algn="ctr"/>
            <a:r>
              <a:rPr lang="en-US" sz="2600" b="1" dirty="0" smtClean="0">
                <a:solidFill>
                  <a:srgbClr val="0070C0"/>
                </a:solidFill>
                <a:latin typeface="Century" panose="02040604050505020304" pitchFamily="18" charset="0"/>
              </a:rPr>
              <a:t>is your school </a:t>
            </a:r>
            <a:r>
              <a:rPr lang="en-US" sz="2600" dirty="0" smtClean="0">
                <a:latin typeface="Century" panose="02040604050505020304" pitchFamily="18" charset="0"/>
              </a:rPr>
              <a:t>serving </a:t>
            </a:r>
          </a:p>
          <a:p>
            <a:pPr algn="ctr"/>
            <a:r>
              <a:rPr lang="en-US" sz="2600" dirty="0" smtClean="0">
                <a:latin typeface="Century" panose="02040604050505020304" pitchFamily="18" charset="0"/>
              </a:rPr>
              <a:t>low-income students?</a:t>
            </a:r>
          </a:p>
          <a:p>
            <a:pPr algn="ctr"/>
            <a:endParaRPr lang="en-US" sz="2600" dirty="0" smtClean="0">
              <a:latin typeface="Century" panose="02040604050505020304" pitchFamily="18" charset="0"/>
            </a:endParaRPr>
          </a:p>
          <a:p>
            <a:pPr algn="ctr"/>
            <a:r>
              <a:rPr lang="en-US" sz="8000" b="1" dirty="0" smtClean="0">
                <a:solidFill>
                  <a:srgbClr val="7030A0"/>
                </a:solidFill>
                <a:latin typeface="Century" panose="02040604050505020304" pitchFamily="18" charset="0"/>
              </a:rPr>
              <a:t>64%</a:t>
            </a:r>
          </a:p>
          <a:p>
            <a:pPr algn="ctr"/>
            <a:r>
              <a:rPr lang="en-US" sz="4000" dirty="0" smtClean="0">
                <a:latin typeface="Century" panose="02040604050505020304" pitchFamily="18" charset="0"/>
              </a:rPr>
              <a:t>said they should do more</a:t>
            </a:r>
          </a:p>
          <a:p>
            <a:pPr algn="ctr"/>
            <a:endParaRPr lang="en-US" sz="2600" dirty="0" smtClean="0">
              <a:latin typeface="Century" panose="02040604050505020304" pitchFamily="18" charset="0"/>
            </a:endParaRPr>
          </a:p>
        </p:txBody>
      </p:sp>
      <p:sp>
        <p:nvSpPr>
          <p:cNvPr id="5" name="TextBox 4"/>
          <p:cNvSpPr txBox="1"/>
          <p:nvPr/>
        </p:nvSpPr>
        <p:spPr>
          <a:xfrm>
            <a:off x="228829" y="147620"/>
            <a:ext cx="10737235"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Findings: institutional resources</a:t>
            </a:r>
            <a:endParaRPr lang="bg-BG" sz="4800" b="1" spc="300" dirty="0">
              <a:solidFill>
                <a:srgbClr val="2A3780"/>
              </a:solidFill>
              <a:latin typeface="Century"/>
              <a:ea typeface="Open Sans Condensed Light" panose="020B0306030504020204" pitchFamily="34" charset="0"/>
              <a:cs typeface="Century"/>
            </a:endParaRPr>
          </a:p>
        </p:txBody>
      </p:sp>
      <p:graphicFrame>
        <p:nvGraphicFramePr>
          <p:cNvPr id="7" name="Chart 6"/>
          <p:cNvGraphicFramePr>
            <a:graphicFrameLocks/>
          </p:cNvGraphicFramePr>
          <p:nvPr>
            <p:extLst>
              <p:ext uri="{D42A27DB-BD31-4B8C-83A1-F6EECF244321}">
                <p14:modId xmlns:p14="http://schemas.microsoft.com/office/powerpoint/2010/main" val="3478460697"/>
              </p:ext>
            </p:extLst>
          </p:nvPr>
        </p:nvGraphicFramePr>
        <p:xfrm>
          <a:off x="228829" y="1237539"/>
          <a:ext cx="7562851" cy="5072181"/>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p:cNvCxnSpPr/>
          <p:nvPr/>
        </p:nvCxnSpPr>
        <p:spPr>
          <a:xfrm>
            <a:off x="7795703" y="1144870"/>
            <a:ext cx="0" cy="5181815"/>
          </a:xfrm>
          <a:prstGeom prst="line">
            <a:avLst/>
          </a:prstGeom>
          <a:ln w="76200">
            <a:solidFill>
              <a:srgbClr val="7030A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847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834808" y="1247470"/>
            <a:ext cx="312959" cy="1043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228829" y="1044698"/>
            <a:ext cx="4862343" cy="678150"/>
            <a:chOff x="5925030" y="1172459"/>
            <a:chExt cx="6065375" cy="756553"/>
          </a:xfrm>
        </p:grpSpPr>
        <p:sp>
          <p:nvSpPr>
            <p:cNvPr id="36" name="Parallelogram 35"/>
            <p:cNvSpPr/>
            <p:nvPr/>
          </p:nvSpPr>
          <p:spPr>
            <a:xfrm>
              <a:off x="5983519" y="1188334"/>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7339109" y="1172459"/>
              <a:ext cx="2953833" cy="652383"/>
            </a:xfrm>
            <a:prstGeom prst="rect">
              <a:avLst/>
            </a:prstGeom>
            <a:noFill/>
          </p:spPr>
          <p:txBody>
            <a:bodyPr wrap="none" rtlCol="0">
              <a:spAutoFit/>
            </a:bodyPr>
            <a:lstStyle/>
            <a:p>
              <a:pPr algn="ctr"/>
              <a:r>
                <a:rPr lang="en-US" sz="3200" b="1" spc="300" dirty="0" smtClean="0">
                  <a:solidFill>
                    <a:schemeClr val="bg1"/>
                  </a:solidFill>
                  <a:latin typeface="Century"/>
                  <a:ea typeface="Open Sans Condensed Light" panose="020B0306030504020204" pitchFamily="34" charset="0"/>
                  <a:cs typeface="Century"/>
                </a:rPr>
                <a:t>Obstacles</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sp>
        <p:nvSpPr>
          <p:cNvPr id="23" name="Rectangle 22"/>
          <p:cNvSpPr/>
          <p:nvPr/>
        </p:nvSpPr>
        <p:spPr>
          <a:xfrm>
            <a:off x="3986212" y="1673436"/>
            <a:ext cx="7658101" cy="4708981"/>
          </a:xfrm>
          <a:prstGeom prst="rect">
            <a:avLst/>
          </a:prstGeom>
        </p:spPr>
        <p:txBody>
          <a:bodyPr wrap="square">
            <a:spAutoFit/>
          </a:bodyPr>
          <a:lstStyle/>
          <a:p>
            <a:r>
              <a:rPr lang="en-US" sz="2400" dirty="0">
                <a:latin typeface="Century" panose="02040604050505020304" pitchFamily="18" charset="0"/>
              </a:rPr>
              <a:t>"Huge amounts of institutional funds are already being spent on no-loan financial aid packages. </a:t>
            </a:r>
            <a:r>
              <a:rPr lang="en-US" sz="2400" b="1" dirty="0">
                <a:solidFill>
                  <a:srgbClr val="0070C0"/>
                </a:solidFill>
                <a:latin typeface="Century" panose="02040604050505020304" pitchFamily="18" charset="0"/>
              </a:rPr>
              <a:t>Can we afford to do more</a:t>
            </a:r>
            <a:r>
              <a:rPr lang="en-US" sz="2400" dirty="0" smtClean="0">
                <a:latin typeface="Century" panose="02040604050505020304" pitchFamily="18" charset="0"/>
              </a:rPr>
              <a:t>?”</a:t>
            </a:r>
          </a:p>
          <a:p>
            <a:endParaRPr lang="en-US" sz="2000" dirty="0" smtClean="0">
              <a:latin typeface="Century" panose="02040604050505020304" pitchFamily="18" charset="0"/>
            </a:endParaRPr>
          </a:p>
          <a:p>
            <a:r>
              <a:rPr lang="en-US" sz="2400" dirty="0" smtClean="0">
                <a:latin typeface="Century" panose="02040604050505020304" pitchFamily="18" charset="0"/>
              </a:rPr>
              <a:t>“We </a:t>
            </a:r>
            <a:r>
              <a:rPr lang="en-US" sz="2400" dirty="0">
                <a:latin typeface="Century" panose="02040604050505020304" pitchFamily="18" charset="0"/>
              </a:rPr>
              <a:t>need to take it to another level and </a:t>
            </a:r>
            <a:r>
              <a:rPr lang="en-US" sz="2400" b="1" dirty="0">
                <a:solidFill>
                  <a:srgbClr val="0070C0"/>
                </a:solidFill>
                <a:latin typeface="Century" panose="02040604050505020304" pitchFamily="18" charset="0"/>
              </a:rPr>
              <a:t>I am not sure the will is there to do it</a:t>
            </a:r>
            <a:r>
              <a:rPr lang="en-US" sz="2400" dirty="0" smtClean="0">
                <a:latin typeface="Century" panose="02040604050505020304" pitchFamily="18" charset="0"/>
              </a:rPr>
              <a:t>.”</a:t>
            </a:r>
          </a:p>
          <a:p>
            <a:endParaRPr lang="en-US" sz="2000" dirty="0" smtClean="0">
              <a:latin typeface="Century" panose="02040604050505020304" pitchFamily="18" charset="0"/>
            </a:endParaRPr>
          </a:p>
          <a:p>
            <a:r>
              <a:rPr lang="en-US" sz="2400" dirty="0" smtClean="0">
                <a:latin typeface="Century" panose="02040604050505020304" pitchFamily="18" charset="0"/>
              </a:rPr>
              <a:t>"</a:t>
            </a:r>
            <a:r>
              <a:rPr lang="en-US" sz="2400" b="1" dirty="0" smtClean="0">
                <a:solidFill>
                  <a:srgbClr val="0070C0"/>
                </a:solidFill>
                <a:latin typeface="Century" panose="02040604050505020304" pitchFamily="18" charset="0"/>
              </a:rPr>
              <a:t>Most </a:t>
            </a:r>
            <a:r>
              <a:rPr lang="en-US" sz="2400" b="1" dirty="0">
                <a:solidFill>
                  <a:srgbClr val="0070C0"/>
                </a:solidFill>
                <a:latin typeface="Century" panose="02040604050505020304" pitchFamily="18" charset="0"/>
              </a:rPr>
              <a:t>staff members don't know</a:t>
            </a:r>
            <a:r>
              <a:rPr lang="en-US" sz="2400" dirty="0">
                <a:latin typeface="Century" panose="02040604050505020304" pitchFamily="18" charset="0"/>
              </a:rPr>
              <a:t> all of the resources which do exist</a:t>
            </a:r>
            <a:r>
              <a:rPr lang="en-US" sz="2400" dirty="0" smtClean="0">
                <a:latin typeface="Century" panose="02040604050505020304" pitchFamily="18" charset="0"/>
              </a:rPr>
              <a:t>.“</a:t>
            </a:r>
          </a:p>
          <a:p>
            <a:endParaRPr lang="en-US" sz="2000" dirty="0">
              <a:latin typeface="Century" panose="02040604050505020304" pitchFamily="18" charset="0"/>
            </a:endParaRPr>
          </a:p>
          <a:p>
            <a:r>
              <a:rPr lang="en-US" sz="2400" dirty="0" smtClean="0">
                <a:latin typeface="Century" panose="02040604050505020304" pitchFamily="18" charset="0"/>
              </a:rPr>
              <a:t>“We have an </a:t>
            </a:r>
            <a:r>
              <a:rPr lang="en-US" sz="2400" b="1" dirty="0">
                <a:solidFill>
                  <a:srgbClr val="0070C0"/>
                </a:solidFill>
                <a:latin typeface="Century" panose="02040604050505020304" pitchFamily="18" charset="0"/>
              </a:rPr>
              <a:t>institutional failure of imagination </a:t>
            </a:r>
            <a:r>
              <a:rPr lang="en-US" sz="2400" dirty="0">
                <a:latin typeface="Century" panose="02040604050505020304" pitchFamily="18" charset="0"/>
              </a:rPr>
              <a:t>when it comes to the needs of less fortunate </a:t>
            </a:r>
            <a:r>
              <a:rPr lang="en-US" sz="2400" dirty="0" smtClean="0">
                <a:latin typeface="Century" panose="02040604050505020304" pitchFamily="18" charset="0"/>
              </a:rPr>
              <a:t>students.”</a:t>
            </a:r>
            <a:endParaRPr lang="en-US" sz="2400" dirty="0" smtClean="0">
              <a:latin typeface="Century" panose="02040604050505020304" pitchFamily="18" charset="0"/>
            </a:endParaRPr>
          </a:p>
        </p:txBody>
      </p:sp>
      <p:sp>
        <p:nvSpPr>
          <p:cNvPr id="2" name="TextBox 1"/>
          <p:cNvSpPr txBox="1"/>
          <p:nvPr/>
        </p:nvSpPr>
        <p:spPr>
          <a:xfrm>
            <a:off x="422041" y="1722848"/>
            <a:ext cx="2614783" cy="914847"/>
          </a:xfrm>
          <a:prstGeom prst="rect">
            <a:avLst/>
          </a:prstGeom>
          <a:noFill/>
        </p:spPr>
        <p:txBody>
          <a:bodyPr wrap="square" rtlCol="0">
            <a:spAutoFit/>
          </a:bodyPr>
          <a:lstStyle/>
          <a:p>
            <a:r>
              <a:rPr lang="en-US" sz="2600" b="1" dirty="0" smtClean="0">
                <a:latin typeface="Century" panose="02040604050505020304" pitchFamily="18" charset="0"/>
              </a:rPr>
              <a:t>Lack of funding or staffing (12)</a:t>
            </a:r>
            <a:endParaRPr lang="en-US" sz="2600" b="1" dirty="0">
              <a:latin typeface="Century" panose="02040604050505020304" pitchFamily="18" charset="0"/>
            </a:endParaRPr>
          </a:p>
        </p:txBody>
      </p:sp>
      <p:sp>
        <p:nvSpPr>
          <p:cNvPr id="17" name="TextBox 16"/>
          <p:cNvSpPr txBox="1"/>
          <p:nvPr/>
        </p:nvSpPr>
        <p:spPr>
          <a:xfrm>
            <a:off x="417681" y="4072931"/>
            <a:ext cx="3312710" cy="492443"/>
          </a:xfrm>
          <a:prstGeom prst="rect">
            <a:avLst/>
          </a:prstGeom>
          <a:noFill/>
        </p:spPr>
        <p:txBody>
          <a:bodyPr wrap="square" rtlCol="0">
            <a:spAutoFit/>
          </a:bodyPr>
          <a:lstStyle/>
          <a:p>
            <a:r>
              <a:rPr lang="en-US" sz="2600" b="1" dirty="0" smtClean="0">
                <a:latin typeface="Century" panose="02040604050505020304" pitchFamily="18" charset="0"/>
              </a:rPr>
              <a:t>Decentralization (4)</a:t>
            </a:r>
            <a:endParaRPr lang="en-US" sz="2600" b="1" dirty="0">
              <a:latin typeface="Century" panose="02040604050505020304" pitchFamily="18" charset="0"/>
            </a:endParaRPr>
          </a:p>
        </p:txBody>
      </p:sp>
      <p:sp>
        <p:nvSpPr>
          <p:cNvPr id="19" name="TextBox 18"/>
          <p:cNvSpPr txBox="1"/>
          <p:nvPr/>
        </p:nvSpPr>
        <p:spPr>
          <a:xfrm>
            <a:off x="417681" y="5090801"/>
            <a:ext cx="3085329" cy="892552"/>
          </a:xfrm>
          <a:prstGeom prst="rect">
            <a:avLst/>
          </a:prstGeom>
          <a:noFill/>
        </p:spPr>
        <p:txBody>
          <a:bodyPr wrap="square" rtlCol="0">
            <a:spAutoFit/>
          </a:bodyPr>
          <a:lstStyle/>
          <a:p>
            <a:r>
              <a:rPr lang="en-US" sz="2600" b="1" dirty="0" smtClean="0">
                <a:latin typeface="Century" panose="02040604050505020304" pitchFamily="18" charset="0"/>
              </a:rPr>
              <a:t>Lack of understanding (4)</a:t>
            </a:r>
            <a:endParaRPr lang="en-US" sz="2600" b="1" dirty="0">
              <a:latin typeface="Century" panose="02040604050505020304" pitchFamily="18" charset="0"/>
            </a:endParaRPr>
          </a:p>
        </p:txBody>
      </p:sp>
      <p:sp>
        <p:nvSpPr>
          <p:cNvPr id="20" name="TextBox 19"/>
          <p:cNvSpPr txBox="1"/>
          <p:nvPr/>
        </p:nvSpPr>
        <p:spPr>
          <a:xfrm>
            <a:off x="417681" y="2992330"/>
            <a:ext cx="2552750" cy="922364"/>
          </a:xfrm>
          <a:prstGeom prst="rect">
            <a:avLst/>
          </a:prstGeom>
          <a:noFill/>
        </p:spPr>
        <p:txBody>
          <a:bodyPr wrap="square" rtlCol="0">
            <a:spAutoFit/>
          </a:bodyPr>
          <a:lstStyle/>
          <a:p>
            <a:r>
              <a:rPr lang="en-US" sz="2600" b="1" dirty="0" smtClean="0">
                <a:latin typeface="Century" panose="02040604050505020304" pitchFamily="18" charset="0"/>
              </a:rPr>
              <a:t>Institutional culture (7)</a:t>
            </a:r>
            <a:endParaRPr lang="en-US" sz="2600" b="1" dirty="0">
              <a:latin typeface="Century" panose="02040604050505020304" pitchFamily="18" charset="0"/>
            </a:endParaRPr>
          </a:p>
        </p:txBody>
      </p:sp>
      <p:sp>
        <p:nvSpPr>
          <p:cNvPr id="14" name="TextBox 13"/>
          <p:cNvSpPr txBox="1"/>
          <p:nvPr/>
        </p:nvSpPr>
        <p:spPr>
          <a:xfrm>
            <a:off x="228829" y="147620"/>
            <a:ext cx="10737235"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Findings: institutional resources</a:t>
            </a:r>
            <a:endParaRPr lang="bg-BG" sz="4800" b="1" spc="300" dirty="0">
              <a:solidFill>
                <a:srgbClr val="2A3780"/>
              </a:solidFill>
              <a:latin typeface="Century"/>
              <a:ea typeface="Open Sans Condensed Light" panose="020B0306030504020204" pitchFamily="34" charset="0"/>
              <a:cs typeface="Century"/>
            </a:endParaRPr>
          </a:p>
        </p:txBody>
      </p:sp>
    </p:spTree>
    <p:extLst>
      <p:ext uri="{BB962C8B-B14F-4D97-AF65-F5344CB8AC3E}">
        <p14:creationId xmlns:p14="http://schemas.microsoft.com/office/powerpoint/2010/main" val="277943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5834808" y="1247470"/>
            <a:ext cx="6065375" cy="1043736"/>
            <a:chOff x="5925030" y="1172459"/>
            <a:chExt cx="6065375" cy="756553"/>
          </a:xfrm>
        </p:grpSpPr>
        <p:sp>
          <p:nvSpPr>
            <p:cNvPr id="63" name="Parallelogram 62"/>
            <p:cNvSpPr/>
            <p:nvPr/>
          </p:nvSpPr>
          <p:spPr>
            <a:xfrm>
              <a:off x="5983519" y="1188334"/>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6234898" y="1287603"/>
              <a:ext cx="5655715" cy="423875"/>
            </a:xfrm>
            <a:prstGeom prst="rect">
              <a:avLst/>
            </a:prstGeom>
            <a:noFill/>
          </p:spPr>
          <p:txBody>
            <a:bodyPr wrap="none" rtlCol="0">
              <a:spAutoFit/>
            </a:bodyPr>
            <a:lstStyle/>
            <a:p>
              <a:r>
                <a:rPr lang="en-US" sz="3200" b="1" spc="300" dirty="0" smtClean="0">
                  <a:solidFill>
                    <a:schemeClr val="bg1"/>
                  </a:solidFill>
                  <a:latin typeface="Century"/>
                  <a:ea typeface="Open Sans Condensed Light" panose="020B0306030504020204" pitchFamily="34" charset="0"/>
                  <a:cs typeface="Century"/>
                </a:rPr>
                <a:t>Institutional Structures</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sp>
        <p:nvSpPr>
          <p:cNvPr id="16" name="TextBox 15"/>
          <p:cNvSpPr txBox="1"/>
          <p:nvPr/>
        </p:nvSpPr>
        <p:spPr>
          <a:xfrm>
            <a:off x="228829" y="223820"/>
            <a:ext cx="5971507"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Recommendations</a:t>
            </a:r>
            <a:endParaRPr lang="bg-BG" sz="4800" b="1" spc="300" dirty="0">
              <a:solidFill>
                <a:srgbClr val="2A3780"/>
              </a:solidFill>
              <a:latin typeface="Century"/>
              <a:ea typeface="Open Sans Condensed Light" panose="020B0306030504020204" pitchFamily="34" charset="0"/>
              <a:cs typeface="Century"/>
            </a:endParaRPr>
          </a:p>
        </p:txBody>
      </p:sp>
      <p:grpSp>
        <p:nvGrpSpPr>
          <p:cNvPr id="35" name="Group 34"/>
          <p:cNvGrpSpPr/>
          <p:nvPr/>
        </p:nvGrpSpPr>
        <p:grpSpPr>
          <a:xfrm>
            <a:off x="30541" y="1224939"/>
            <a:ext cx="5970118" cy="1073693"/>
            <a:chOff x="5925030" y="1172459"/>
            <a:chExt cx="6065375" cy="756553"/>
          </a:xfrm>
        </p:grpSpPr>
        <p:sp>
          <p:nvSpPr>
            <p:cNvPr id="36" name="Parallelogram 35"/>
            <p:cNvSpPr/>
            <p:nvPr/>
          </p:nvSpPr>
          <p:spPr>
            <a:xfrm>
              <a:off x="5983519" y="1188334"/>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917121" y="1300266"/>
              <a:ext cx="4394153" cy="412048"/>
            </a:xfrm>
            <a:prstGeom prst="rect">
              <a:avLst/>
            </a:prstGeom>
            <a:noFill/>
          </p:spPr>
          <p:txBody>
            <a:bodyPr wrap="none" rtlCol="0">
              <a:spAutoFit/>
            </a:bodyPr>
            <a:lstStyle/>
            <a:p>
              <a:pPr algn="ctr"/>
              <a:r>
                <a:rPr lang="en-US" sz="3200" b="1" spc="300" dirty="0" smtClean="0">
                  <a:solidFill>
                    <a:schemeClr val="bg1"/>
                  </a:solidFill>
                  <a:latin typeface="Century"/>
                  <a:ea typeface="Open Sans Condensed Light" panose="020B0306030504020204" pitchFamily="34" charset="0"/>
                  <a:cs typeface="Century"/>
                </a:rPr>
                <a:t>Campus Resources</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sp>
        <p:nvSpPr>
          <p:cNvPr id="2" name="Rectangle 1"/>
          <p:cNvSpPr/>
          <p:nvPr/>
        </p:nvSpPr>
        <p:spPr>
          <a:xfrm>
            <a:off x="646737" y="3510016"/>
            <a:ext cx="5246560" cy="3046988"/>
          </a:xfrm>
          <a:prstGeom prst="rect">
            <a:avLst/>
          </a:prstGeom>
        </p:spPr>
        <p:txBody>
          <a:bodyPr wrap="square">
            <a:spAutoFit/>
          </a:bodyPr>
          <a:lstStyle/>
          <a:p>
            <a:pPr marL="0" lvl="1" algn="ctr">
              <a:lnSpc>
                <a:spcPct val="150000"/>
              </a:lnSpc>
            </a:pPr>
            <a:r>
              <a:rPr lang="en-US" sz="3200" dirty="0" smtClean="0">
                <a:latin typeface="Century"/>
                <a:cs typeface="Century"/>
              </a:rPr>
              <a:t>monetary resources</a:t>
            </a:r>
            <a:endParaRPr lang="en-US" sz="3200" dirty="0">
              <a:latin typeface="Century"/>
              <a:cs typeface="Century"/>
            </a:endParaRPr>
          </a:p>
          <a:p>
            <a:pPr marL="0" lvl="1" algn="ctr">
              <a:lnSpc>
                <a:spcPct val="150000"/>
              </a:lnSpc>
            </a:pPr>
            <a:r>
              <a:rPr lang="en-US" sz="3200" dirty="0" smtClean="0">
                <a:latin typeface="Century"/>
                <a:cs typeface="Century"/>
              </a:rPr>
              <a:t>targeted </a:t>
            </a:r>
            <a:r>
              <a:rPr lang="en-US" sz="3200" dirty="0" smtClean="0">
                <a:latin typeface="Century"/>
                <a:cs typeface="Century"/>
              </a:rPr>
              <a:t>resources</a:t>
            </a:r>
          </a:p>
          <a:p>
            <a:pPr marL="0" lvl="1" algn="ctr">
              <a:lnSpc>
                <a:spcPct val="150000"/>
              </a:lnSpc>
            </a:pPr>
            <a:r>
              <a:rPr lang="en-US" sz="3200" dirty="0" smtClean="0">
                <a:latin typeface="Century"/>
                <a:cs typeface="Century"/>
              </a:rPr>
              <a:t>outreach to families</a:t>
            </a:r>
            <a:endParaRPr lang="en-US" sz="3200" dirty="0" smtClean="0">
              <a:latin typeface="Century"/>
              <a:cs typeface="Century"/>
            </a:endParaRPr>
          </a:p>
          <a:p>
            <a:pPr marL="0" lvl="1" algn="ctr">
              <a:lnSpc>
                <a:spcPct val="150000"/>
              </a:lnSpc>
            </a:pPr>
            <a:r>
              <a:rPr lang="en-US" sz="3200" dirty="0" smtClean="0">
                <a:latin typeface="Century"/>
                <a:cs typeface="Century"/>
              </a:rPr>
              <a:t>student-run organizations</a:t>
            </a:r>
            <a:endParaRPr lang="en-US" sz="3200" dirty="0">
              <a:latin typeface="Century"/>
              <a:cs typeface="Century"/>
            </a:endParaRPr>
          </a:p>
        </p:txBody>
      </p:sp>
      <p:sp>
        <p:nvSpPr>
          <p:cNvPr id="70" name="Rectangle 69"/>
          <p:cNvSpPr/>
          <p:nvPr/>
        </p:nvSpPr>
        <p:spPr>
          <a:xfrm>
            <a:off x="6474474" y="3434007"/>
            <a:ext cx="5223285" cy="1569660"/>
          </a:xfrm>
          <a:prstGeom prst="rect">
            <a:avLst/>
          </a:prstGeom>
        </p:spPr>
        <p:txBody>
          <a:bodyPr wrap="square">
            <a:spAutoFit/>
          </a:bodyPr>
          <a:lstStyle/>
          <a:p>
            <a:pPr marL="0" lvl="1" algn="ctr">
              <a:lnSpc>
                <a:spcPct val="150000"/>
              </a:lnSpc>
            </a:pPr>
            <a:r>
              <a:rPr lang="en-US" sz="3200" dirty="0" smtClean="0">
                <a:latin typeface="Century"/>
                <a:cs typeface="Century"/>
              </a:rPr>
              <a:t>coordinate and consolidate</a:t>
            </a:r>
            <a:endParaRPr lang="en-US" sz="3200" dirty="0">
              <a:latin typeface="Century"/>
              <a:cs typeface="Century"/>
            </a:endParaRPr>
          </a:p>
          <a:p>
            <a:pPr marL="0" lvl="1" algn="ctr">
              <a:lnSpc>
                <a:spcPct val="150000"/>
              </a:lnSpc>
            </a:pPr>
            <a:r>
              <a:rPr lang="en-US" sz="3200" dirty="0" smtClean="0">
                <a:latin typeface="Century"/>
                <a:cs typeface="Century"/>
              </a:rPr>
              <a:t>an advocate for culture</a:t>
            </a:r>
            <a:endParaRPr lang="en-US" sz="3200" dirty="0">
              <a:latin typeface="Century"/>
              <a:cs typeface="Century"/>
            </a:endParaRPr>
          </a:p>
        </p:txBody>
      </p:sp>
      <p:cxnSp>
        <p:nvCxnSpPr>
          <p:cNvPr id="20" name="Straight Connector 19"/>
          <p:cNvCxnSpPr/>
          <p:nvPr/>
        </p:nvCxnSpPr>
        <p:spPr>
          <a:xfrm flipH="1">
            <a:off x="591351" y="3015918"/>
            <a:ext cx="5194229" cy="0"/>
          </a:xfrm>
          <a:prstGeom prst="line">
            <a:avLst/>
          </a:prstGeom>
          <a:ln w="38100" cmpd="sng">
            <a:solidFill>
              <a:srgbClr val="07AFAA"/>
            </a:solidFill>
            <a:prstDash val="soli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164" y="2487872"/>
            <a:ext cx="4690083" cy="954107"/>
          </a:xfrm>
          <a:prstGeom prst="rect">
            <a:avLst/>
          </a:prstGeom>
          <a:noFill/>
        </p:spPr>
        <p:txBody>
          <a:bodyPr wrap="square" rtlCol="0">
            <a:spAutoFit/>
          </a:bodyPr>
          <a:lstStyle/>
          <a:p>
            <a:pPr algn="ctr"/>
            <a:r>
              <a:rPr lang="en-US" sz="2800" i="1" spc="300" dirty="0" smtClean="0">
                <a:solidFill>
                  <a:srgbClr val="07AFAA"/>
                </a:solidFill>
                <a:latin typeface="Century"/>
                <a:ea typeface="Open Sans Condensed Light" panose="020B0306030504020204" pitchFamily="34" charset="0"/>
                <a:cs typeface="Century"/>
              </a:rPr>
              <a:t>Improving Student Experiences</a:t>
            </a:r>
            <a:endParaRPr lang="bg-BG" sz="2800" i="1" spc="300" dirty="0">
              <a:solidFill>
                <a:srgbClr val="07AFAA"/>
              </a:solidFill>
              <a:latin typeface="Century"/>
              <a:ea typeface="Open Sans Condensed Light" panose="020B0306030504020204" pitchFamily="34" charset="0"/>
              <a:cs typeface="Century"/>
            </a:endParaRPr>
          </a:p>
        </p:txBody>
      </p:sp>
      <p:cxnSp>
        <p:nvCxnSpPr>
          <p:cNvPr id="24" name="Straight Connector 23"/>
          <p:cNvCxnSpPr/>
          <p:nvPr/>
        </p:nvCxnSpPr>
        <p:spPr>
          <a:xfrm flipH="1">
            <a:off x="6474474" y="3014804"/>
            <a:ext cx="5194229" cy="0"/>
          </a:xfrm>
          <a:prstGeom prst="line">
            <a:avLst/>
          </a:prstGeom>
          <a:ln w="38100" cmpd="sng">
            <a:solidFill>
              <a:srgbClr val="07AFAA"/>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713060" y="2486758"/>
            <a:ext cx="4690083" cy="954107"/>
          </a:xfrm>
          <a:prstGeom prst="rect">
            <a:avLst/>
          </a:prstGeom>
          <a:noFill/>
        </p:spPr>
        <p:txBody>
          <a:bodyPr wrap="square" rtlCol="0">
            <a:spAutoFit/>
          </a:bodyPr>
          <a:lstStyle/>
          <a:p>
            <a:pPr algn="ctr"/>
            <a:r>
              <a:rPr lang="en-US" sz="2800" i="1" spc="300" dirty="0" smtClean="0">
                <a:solidFill>
                  <a:srgbClr val="07AFAA"/>
                </a:solidFill>
                <a:latin typeface="Century"/>
                <a:ea typeface="Open Sans Condensed Light" panose="020B0306030504020204" pitchFamily="34" charset="0"/>
                <a:cs typeface="Century"/>
              </a:rPr>
              <a:t>Optimizing Service Delivery</a:t>
            </a:r>
            <a:endParaRPr lang="bg-BG" sz="2800" i="1" spc="300" dirty="0">
              <a:solidFill>
                <a:srgbClr val="07AFAA"/>
              </a:solidFill>
              <a:latin typeface="Century"/>
              <a:ea typeface="Open Sans Condensed Light" panose="020B0306030504020204" pitchFamily="34" charset="0"/>
              <a:cs typeface="Century"/>
            </a:endParaRPr>
          </a:p>
        </p:txBody>
      </p:sp>
    </p:spTree>
    <p:extLst>
      <p:ext uri="{BB962C8B-B14F-4D97-AF65-F5344CB8AC3E}">
        <p14:creationId xmlns:p14="http://schemas.microsoft.com/office/powerpoint/2010/main" val="29558124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28829" y="223820"/>
            <a:ext cx="3937296"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Limitations</a:t>
            </a:r>
            <a:endParaRPr lang="bg-BG" sz="4800" b="1" spc="300" dirty="0">
              <a:solidFill>
                <a:srgbClr val="2A3780"/>
              </a:solidFill>
              <a:latin typeface="Century"/>
              <a:ea typeface="Open Sans Condensed Light" panose="020B0306030504020204" pitchFamily="34" charset="0"/>
              <a:cs typeface="Century"/>
            </a:endParaRPr>
          </a:p>
        </p:txBody>
      </p:sp>
      <p:sp>
        <p:nvSpPr>
          <p:cNvPr id="2" name="Rectangle 1"/>
          <p:cNvSpPr/>
          <p:nvPr/>
        </p:nvSpPr>
        <p:spPr>
          <a:xfrm>
            <a:off x="1539616" y="419185"/>
            <a:ext cx="6082923" cy="7259616"/>
          </a:xfrm>
          <a:prstGeom prst="rect">
            <a:avLst/>
          </a:prstGeom>
        </p:spPr>
        <p:txBody>
          <a:bodyPr wrap="square">
            <a:spAutoFit/>
          </a:bodyPr>
          <a:lstStyle/>
          <a:p>
            <a:pPr marL="0" lvl="1" algn="r">
              <a:lnSpc>
                <a:spcPct val="250000"/>
              </a:lnSpc>
            </a:pPr>
            <a:r>
              <a:rPr lang="en-US" sz="3200" dirty="0" smtClean="0">
                <a:latin typeface="Century"/>
                <a:cs typeface="Century"/>
              </a:rPr>
              <a:t>not longitudinal</a:t>
            </a:r>
          </a:p>
          <a:p>
            <a:pPr marL="0" lvl="1" algn="r">
              <a:lnSpc>
                <a:spcPct val="250000"/>
              </a:lnSpc>
            </a:pPr>
            <a:r>
              <a:rPr lang="en-US" sz="3200" dirty="0">
                <a:latin typeface="Century"/>
                <a:cs typeface="Century"/>
              </a:rPr>
              <a:t>b</a:t>
            </a:r>
            <a:r>
              <a:rPr lang="en-US" sz="3200" dirty="0" smtClean="0">
                <a:latin typeface="Century"/>
                <a:cs typeface="Century"/>
              </a:rPr>
              <a:t>road approach</a:t>
            </a:r>
          </a:p>
          <a:p>
            <a:pPr marL="0" lvl="1" algn="r">
              <a:lnSpc>
                <a:spcPct val="250000"/>
              </a:lnSpc>
            </a:pPr>
            <a:r>
              <a:rPr lang="en-US" sz="3200" dirty="0" smtClean="0">
                <a:latin typeface="Century"/>
                <a:cs typeface="Century"/>
              </a:rPr>
              <a:t>excludes other institutions</a:t>
            </a:r>
          </a:p>
          <a:p>
            <a:pPr marL="0" lvl="1" algn="r">
              <a:lnSpc>
                <a:spcPct val="250000"/>
              </a:lnSpc>
            </a:pPr>
            <a:r>
              <a:rPr lang="en-US" sz="3200" dirty="0" smtClean="0">
                <a:latin typeface="Century"/>
                <a:cs typeface="Century"/>
              </a:rPr>
              <a:t>does not evaluate resources</a:t>
            </a:r>
          </a:p>
          <a:p>
            <a:pPr marL="0" lvl="1" algn="r">
              <a:lnSpc>
                <a:spcPct val="250000"/>
              </a:lnSpc>
            </a:pPr>
            <a:r>
              <a:rPr lang="en-US" sz="3200" dirty="0" smtClean="0">
                <a:latin typeface="Century"/>
                <a:cs typeface="Century"/>
              </a:rPr>
              <a:t>researcher bias</a:t>
            </a:r>
          </a:p>
          <a:p>
            <a:pPr marL="285750" lvl="1" indent="-285750" algn="r">
              <a:lnSpc>
                <a:spcPct val="250000"/>
              </a:lnSpc>
              <a:buFont typeface="Arial"/>
              <a:buChar char="•"/>
            </a:pPr>
            <a:endParaRPr lang="en-US" sz="3200" dirty="0">
              <a:latin typeface="Century"/>
              <a:cs typeface="Century"/>
            </a:endParaRPr>
          </a:p>
        </p:txBody>
      </p:sp>
      <p:pic>
        <p:nvPicPr>
          <p:cNvPr id="2050" name="Picture 2" descr="http://publicdomainvectors.org/photos/0dfcbfb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3672" y="1986877"/>
            <a:ext cx="898147" cy="9297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634661" y="765545"/>
            <a:ext cx="898147" cy="936201"/>
          </a:xfrm>
          <a:prstGeom prst="rect">
            <a:avLst/>
          </a:prstGeom>
        </p:spPr>
      </p:pic>
      <p:cxnSp>
        <p:nvCxnSpPr>
          <p:cNvPr id="22" name="Straight Connector 21"/>
          <p:cNvCxnSpPr/>
          <p:nvPr/>
        </p:nvCxnSpPr>
        <p:spPr>
          <a:xfrm flipV="1">
            <a:off x="8206716" y="639318"/>
            <a:ext cx="2587" cy="5693750"/>
          </a:xfrm>
          <a:prstGeom prst="line">
            <a:avLst/>
          </a:prstGeom>
          <a:ln w="38100" cmpd="sng">
            <a:solidFill>
              <a:srgbClr val="07AFAA"/>
            </a:solidFill>
            <a:prstDash val="solid"/>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duotone>
              <a:schemeClr val="accent5">
                <a:shade val="45000"/>
                <a:satMod val="135000"/>
              </a:schemeClr>
              <a:prstClr val="white"/>
            </a:duotone>
          </a:blip>
          <a:stretch>
            <a:fillRect/>
          </a:stretch>
        </p:blipFill>
        <p:spPr>
          <a:xfrm>
            <a:off x="8643484" y="3294528"/>
            <a:ext cx="940124" cy="820224"/>
          </a:xfrm>
          <a:prstGeom prst="rect">
            <a:avLst/>
          </a:prstGeom>
        </p:spPr>
      </p:pic>
      <p:pic>
        <p:nvPicPr>
          <p:cNvPr id="2056" name="Picture 8" descr="http://4206e9.medialib.glogster.com/media/2da2583443e01b5cdf41cd17430c5a2c795c3e947f38fa8305b230659d90aa61/red-line.png"/>
          <p:cNvPicPr>
            <a:picLocks noChangeAspect="1" noChangeArrowheads="1"/>
          </p:cNvPicPr>
          <p:nvPr/>
        </p:nvPicPr>
        <p:blipFill rotWithShape="1">
          <a:blip r:embed="rId6">
            <a:extLst>
              <a:ext uri="{28A0092B-C50C-407E-A947-70E740481C1C}">
                <a14:useLocalDpi xmlns:a14="http://schemas.microsoft.com/office/drawing/2010/main" val="0"/>
              </a:ext>
            </a:extLst>
          </a:blip>
          <a:srcRect t="39070" r="-1399" b="48981"/>
          <a:stretch/>
        </p:blipFill>
        <p:spPr bwMode="auto">
          <a:xfrm rot="2115910">
            <a:off x="8443479" y="3373619"/>
            <a:ext cx="1403409" cy="6396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8740985" y="4470241"/>
            <a:ext cx="760525" cy="966241"/>
          </a:xfrm>
          <a:prstGeom prst="rect">
            <a:avLst/>
          </a:prstGeom>
        </p:spPr>
      </p:pic>
      <p:pic>
        <p:nvPicPr>
          <p:cNvPr id="10" name="Picture 9"/>
          <p:cNvPicPr>
            <a:picLocks noChangeAspect="1"/>
          </p:cNvPicPr>
          <p:nvPr/>
        </p:nvPicPr>
        <p:blipFill>
          <a:blip r:embed="rId8"/>
          <a:stretch>
            <a:fillRect/>
          </a:stretch>
        </p:blipFill>
        <p:spPr>
          <a:xfrm>
            <a:off x="8855926" y="5563792"/>
            <a:ext cx="578514" cy="1002758"/>
          </a:xfrm>
          <a:prstGeom prst="rect">
            <a:avLst/>
          </a:prstGeom>
        </p:spPr>
      </p:pic>
    </p:spTree>
    <p:extLst>
      <p:ext uri="{BB962C8B-B14F-4D97-AF65-F5344CB8AC3E}">
        <p14:creationId xmlns:p14="http://schemas.microsoft.com/office/powerpoint/2010/main" val="1344706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anadianimmigrant.ca/wordpress/wp-content/uploads/down-arrow.gi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4764" y="3110480"/>
            <a:ext cx="1399019" cy="802246"/>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834808" y="1534652"/>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28829" y="223820"/>
            <a:ext cx="5836854"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Further Research</a:t>
            </a:r>
            <a:endParaRPr lang="bg-BG" sz="4800" b="1" spc="300" dirty="0">
              <a:solidFill>
                <a:srgbClr val="2A3780"/>
              </a:solidFill>
              <a:latin typeface="Century"/>
              <a:ea typeface="Open Sans Condensed Light" panose="020B0306030504020204" pitchFamily="34" charset="0"/>
              <a:cs typeface="Century"/>
            </a:endParaRPr>
          </a:p>
        </p:txBody>
      </p:sp>
      <p:sp>
        <p:nvSpPr>
          <p:cNvPr id="2" name="Rectangle 1"/>
          <p:cNvSpPr/>
          <p:nvPr/>
        </p:nvSpPr>
        <p:spPr>
          <a:xfrm>
            <a:off x="2714625" y="1984366"/>
            <a:ext cx="8335512" cy="4093428"/>
          </a:xfrm>
          <a:prstGeom prst="rect">
            <a:avLst/>
          </a:prstGeom>
        </p:spPr>
        <p:txBody>
          <a:bodyPr wrap="square">
            <a:spAutoFit/>
          </a:bodyPr>
          <a:lstStyle/>
          <a:p>
            <a:pPr marL="0" lvl="1"/>
            <a:r>
              <a:rPr lang="en-US" sz="3600" dirty="0" smtClean="0">
                <a:latin typeface="Century"/>
                <a:cs typeface="Century"/>
              </a:rPr>
              <a:t>create a class identity </a:t>
            </a:r>
            <a:r>
              <a:rPr lang="en-US" sz="3600" dirty="0" smtClean="0">
                <a:latin typeface="Century"/>
                <a:cs typeface="Century"/>
              </a:rPr>
              <a:t>model</a:t>
            </a:r>
          </a:p>
          <a:p>
            <a:pPr marL="0" lvl="1"/>
            <a:endParaRPr lang="en-US" sz="4000" dirty="0" smtClean="0">
              <a:latin typeface="Century"/>
              <a:cs typeface="Century"/>
            </a:endParaRPr>
          </a:p>
          <a:p>
            <a:pPr marL="0" lvl="1"/>
            <a:r>
              <a:rPr lang="en-US" sz="3600" dirty="0" smtClean="0">
                <a:latin typeface="Century"/>
                <a:cs typeface="Century"/>
              </a:rPr>
              <a:t>understand downward social mobility</a:t>
            </a:r>
          </a:p>
          <a:p>
            <a:pPr marL="0" lvl="1"/>
            <a:endParaRPr lang="en-US" sz="4000" dirty="0" smtClean="0">
              <a:latin typeface="Century"/>
              <a:cs typeface="Century"/>
            </a:endParaRPr>
          </a:p>
          <a:p>
            <a:pPr marL="0" lvl="1"/>
            <a:r>
              <a:rPr lang="en-US" sz="3600" dirty="0">
                <a:latin typeface="Century"/>
                <a:cs typeface="Century"/>
              </a:rPr>
              <a:t>e</a:t>
            </a:r>
            <a:r>
              <a:rPr lang="en-US" sz="3600" dirty="0" smtClean="0">
                <a:latin typeface="Century"/>
                <a:cs typeface="Century"/>
              </a:rPr>
              <a:t>ffect of low-income student groups</a:t>
            </a:r>
          </a:p>
          <a:p>
            <a:pPr lvl="1" indent="-457200">
              <a:buFont typeface="Arial" panose="020B0604020202020204" pitchFamily="34" charset="0"/>
              <a:buChar char="•"/>
            </a:pPr>
            <a:endParaRPr lang="en-US" sz="3600" dirty="0" smtClean="0">
              <a:latin typeface="Century"/>
              <a:cs typeface="Century"/>
            </a:endParaRPr>
          </a:p>
          <a:p>
            <a:pPr marL="285750" lvl="1" indent="-285750">
              <a:buFont typeface="Arial"/>
              <a:buChar char="•"/>
            </a:pPr>
            <a:endParaRPr lang="en-US" sz="3600" dirty="0">
              <a:latin typeface="Century"/>
              <a:cs typeface="Century"/>
            </a:endParaRPr>
          </a:p>
        </p:txBody>
      </p:sp>
      <p:pic>
        <p:nvPicPr>
          <p:cNvPr id="1026" name="Picture 2" descr="http://www.clker.com/cliparts/f/A/s/h/O/I/blue-gears-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290042" y="1717430"/>
            <a:ext cx="1116371" cy="1131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manoa.hawaii.edu/undergrad/sss/wp-content/uploads/2014/01/162_te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1414" y="4125315"/>
            <a:ext cx="1045718" cy="104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206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88" y="0"/>
            <a:ext cx="12213726" cy="6858000"/>
          </a:xfrm>
          <a:prstGeom prst="rect">
            <a:avLst/>
          </a:prstGeom>
        </p:spPr>
      </p:pic>
      <p:sp>
        <p:nvSpPr>
          <p:cNvPr id="9" name="Rectangle 8"/>
          <p:cNvSpPr/>
          <p:nvPr/>
        </p:nvSpPr>
        <p:spPr>
          <a:xfrm>
            <a:off x="8742244" y="3043851"/>
            <a:ext cx="3473071" cy="821652"/>
          </a:xfrm>
          <a:prstGeom prst="rect">
            <a:avLst/>
          </a:prstGeom>
          <a:solidFill>
            <a:srgbClr val="07AF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6987" y="3013870"/>
            <a:ext cx="3473071" cy="821652"/>
          </a:xfrm>
          <a:prstGeom prst="rect">
            <a:avLst/>
          </a:prstGeom>
          <a:solidFill>
            <a:srgbClr val="07AFA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a:off x="1490099" y="2222199"/>
            <a:ext cx="9236699" cy="2184849"/>
          </a:xfrm>
          <a:prstGeom prst="parallelogram">
            <a:avLst/>
          </a:prstGeom>
          <a:solidFill>
            <a:srgbClr val="2A37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061110" y="2991457"/>
            <a:ext cx="8066109" cy="646331"/>
          </a:xfrm>
          <a:prstGeom prst="rect">
            <a:avLst/>
          </a:prstGeom>
          <a:noFill/>
        </p:spPr>
        <p:txBody>
          <a:bodyPr wrap="square" rtlCol="0">
            <a:spAutoFit/>
          </a:bodyPr>
          <a:lstStyle/>
          <a:p>
            <a:pPr algn="ctr"/>
            <a:r>
              <a:rPr lang="en-US" sz="3600" b="1" spc="300" dirty="0" smtClean="0">
                <a:solidFill>
                  <a:schemeClr val="bg1"/>
                </a:solidFill>
                <a:latin typeface="Century"/>
                <a:cs typeface="Century"/>
              </a:rPr>
              <a:t>Discussion</a:t>
            </a:r>
            <a:endParaRPr lang="en-US" sz="3600" b="1" spc="300" dirty="0">
              <a:solidFill>
                <a:schemeClr val="bg1"/>
              </a:solidFill>
              <a:latin typeface="Century"/>
              <a:cs typeface="Century"/>
            </a:endParaRPr>
          </a:p>
        </p:txBody>
      </p:sp>
    </p:spTree>
    <p:extLst>
      <p:ext uri="{BB962C8B-B14F-4D97-AF65-F5344CB8AC3E}">
        <p14:creationId xmlns:p14="http://schemas.microsoft.com/office/powerpoint/2010/main" val="2005675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5">
                <a:shade val="45000"/>
                <a:satMod val="135000"/>
              </a:schemeClr>
              <a:prstClr val="white"/>
            </a:duotone>
          </a:blip>
          <a:stretch>
            <a:fillRect/>
          </a:stretch>
        </p:blipFill>
        <p:spPr>
          <a:xfrm>
            <a:off x="302500" y="2225357"/>
            <a:ext cx="2415615" cy="2107537"/>
          </a:xfrm>
          <a:prstGeom prst="rect">
            <a:avLst/>
          </a:prstGeom>
        </p:spPr>
      </p:pic>
      <p:pic>
        <p:nvPicPr>
          <p:cNvPr id="6" name="Picture 5"/>
          <p:cNvPicPr>
            <a:picLocks noChangeAspect="1"/>
          </p:cNvPicPr>
          <p:nvPr/>
        </p:nvPicPr>
        <p:blipFill>
          <a:blip r:embed="rId4">
            <a:duotone>
              <a:schemeClr val="accent4">
                <a:shade val="45000"/>
                <a:satMod val="135000"/>
              </a:schemeClr>
              <a:prstClr val="white"/>
            </a:duotone>
          </a:blip>
          <a:stretch>
            <a:fillRect/>
          </a:stretch>
        </p:blipFill>
        <p:spPr>
          <a:xfrm>
            <a:off x="5432418" y="900270"/>
            <a:ext cx="1846610" cy="1695866"/>
          </a:xfrm>
          <a:prstGeom prst="rect">
            <a:avLst/>
          </a:prstGeom>
        </p:spPr>
      </p:pic>
      <p:pic>
        <p:nvPicPr>
          <p:cNvPr id="9" name="Picture 8"/>
          <p:cNvPicPr>
            <a:picLocks noChangeAspect="1"/>
          </p:cNvPicPr>
          <p:nvPr/>
        </p:nvPicPr>
        <p:blipFill>
          <a:blip r:embed="rId4">
            <a:duotone>
              <a:schemeClr val="accent4">
                <a:shade val="45000"/>
                <a:satMod val="135000"/>
              </a:schemeClr>
              <a:prstClr val="white"/>
            </a:duotone>
          </a:blip>
          <a:stretch>
            <a:fillRect/>
          </a:stretch>
        </p:blipFill>
        <p:spPr>
          <a:xfrm>
            <a:off x="5655723" y="2849602"/>
            <a:ext cx="1400000" cy="1285714"/>
          </a:xfrm>
          <a:prstGeom prst="rect">
            <a:avLst/>
          </a:prstGeom>
        </p:spPr>
      </p:pic>
      <p:pic>
        <p:nvPicPr>
          <p:cNvPr id="10" name="Picture 9"/>
          <p:cNvPicPr>
            <a:picLocks noChangeAspect="1"/>
          </p:cNvPicPr>
          <p:nvPr/>
        </p:nvPicPr>
        <p:blipFill>
          <a:blip r:embed="rId4">
            <a:duotone>
              <a:schemeClr val="accent4">
                <a:shade val="45000"/>
                <a:satMod val="135000"/>
              </a:schemeClr>
              <a:prstClr val="white"/>
            </a:duotone>
          </a:blip>
          <a:stretch>
            <a:fillRect/>
          </a:stretch>
        </p:blipFill>
        <p:spPr>
          <a:xfrm>
            <a:off x="5945916" y="4732523"/>
            <a:ext cx="807944" cy="741989"/>
          </a:xfrm>
          <a:prstGeom prst="rect">
            <a:avLst/>
          </a:prstGeom>
        </p:spPr>
      </p:pic>
      <p:pic>
        <p:nvPicPr>
          <p:cNvPr id="1028" name="Picture 4" descr="http://linzhouweb.com/wp-content/uploads/2015/60756-graduation-cap-diploma-clip-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0016" y="1116675"/>
            <a:ext cx="1911024" cy="13083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linzhouweb.com/wp-content/uploads/2015/60756-graduation-cap-diploma-clip-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0016" y="2826945"/>
            <a:ext cx="1911024" cy="13083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linzhouweb.com/wp-content/uploads/2015/60756-graduation-cap-diploma-clip-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0016" y="4537215"/>
            <a:ext cx="1911024" cy="13083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640761" y="4645573"/>
            <a:ext cx="1525498" cy="861774"/>
          </a:xfrm>
          <a:prstGeom prst="rect">
            <a:avLst/>
          </a:prstGeom>
          <a:noFill/>
        </p:spPr>
        <p:txBody>
          <a:bodyPr wrap="square" rtlCol="0">
            <a:spAutoFit/>
          </a:bodyPr>
          <a:lstStyle/>
          <a:p>
            <a:r>
              <a:rPr lang="en-US" sz="5000" b="1" dirty="0" smtClean="0">
                <a:solidFill>
                  <a:srgbClr val="7030A0"/>
                </a:solidFill>
                <a:latin typeface="Century" panose="02040604050505020304" pitchFamily="18" charset="0"/>
              </a:rPr>
              <a:t>15%</a:t>
            </a:r>
            <a:endParaRPr lang="en-US" sz="5000" b="1" dirty="0">
              <a:solidFill>
                <a:srgbClr val="7030A0"/>
              </a:solidFill>
              <a:latin typeface="Century" panose="02040604050505020304" pitchFamily="18" charset="0"/>
            </a:endParaRPr>
          </a:p>
        </p:txBody>
      </p:sp>
      <p:sp>
        <p:nvSpPr>
          <p:cNvPr id="13" name="TextBox 12"/>
          <p:cNvSpPr txBox="1"/>
          <p:nvPr/>
        </p:nvSpPr>
        <p:spPr>
          <a:xfrm>
            <a:off x="7900676" y="738883"/>
            <a:ext cx="3813242" cy="1631216"/>
          </a:xfrm>
          <a:prstGeom prst="rect">
            <a:avLst/>
          </a:prstGeom>
          <a:noFill/>
        </p:spPr>
        <p:txBody>
          <a:bodyPr wrap="square" rtlCol="0">
            <a:spAutoFit/>
          </a:bodyPr>
          <a:lstStyle/>
          <a:p>
            <a:pPr algn="ctr"/>
            <a:r>
              <a:rPr lang="en-US" sz="5000" b="1" dirty="0" smtClean="0">
                <a:solidFill>
                  <a:schemeClr val="accent1">
                    <a:lumMod val="75000"/>
                  </a:schemeClr>
                </a:solidFill>
                <a:latin typeface="Century" panose="02040604050505020304" pitchFamily="18" charset="0"/>
              </a:rPr>
              <a:t>Social class identity?</a:t>
            </a:r>
          </a:p>
        </p:txBody>
      </p:sp>
      <p:sp>
        <p:nvSpPr>
          <p:cNvPr id="18" name="TextBox 17"/>
          <p:cNvSpPr txBox="1"/>
          <p:nvPr/>
        </p:nvSpPr>
        <p:spPr>
          <a:xfrm>
            <a:off x="8036863" y="2848239"/>
            <a:ext cx="3540868" cy="861774"/>
          </a:xfrm>
          <a:prstGeom prst="rect">
            <a:avLst/>
          </a:prstGeom>
          <a:noFill/>
        </p:spPr>
        <p:txBody>
          <a:bodyPr wrap="square" rtlCol="0">
            <a:spAutoFit/>
          </a:bodyPr>
          <a:lstStyle/>
          <a:p>
            <a:pPr algn="ctr"/>
            <a:r>
              <a:rPr lang="en-US" sz="5000" b="1" dirty="0" smtClean="0">
                <a:solidFill>
                  <a:schemeClr val="accent1">
                    <a:lumMod val="75000"/>
                  </a:schemeClr>
                </a:solidFill>
                <a:latin typeface="Century" panose="02040604050505020304" pitchFamily="18" charset="0"/>
              </a:rPr>
              <a:t>Supported?</a:t>
            </a:r>
          </a:p>
        </p:txBody>
      </p:sp>
      <p:sp>
        <p:nvSpPr>
          <p:cNvPr id="16" name="TextBox 15"/>
          <p:cNvSpPr txBox="1"/>
          <p:nvPr/>
        </p:nvSpPr>
        <p:spPr>
          <a:xfrm>
            <a:off x="7863581" y="4339408"/>
            <a:ext cx="3850337" cy="2400657"/>
          </a:xfrm>
          <a:prstGeom prst="rect">
            <a:avLst/>
          </a:prstGeom>
          <a:noFill/>
        </p:spPr>
        <p:txBody>
          <a:bodyPr wrap="square" rtlCol="0">
            <a:spAutoFit/>
          </a:bodyPr>
          <a:lstStyle/>
          <a:p>
            <a:pPr algn="ctr"/>
            <a:r>
              <a:rPr lang="en-US" sz="5000" b="1" dirty="0" smtClean="0">
                <a:solidFill>
                  <a:schemeClr val="accent1">
                    <a:lumMod val="75000"/>
                  </a:schemeClr>
                </a:solidFill>
                <a:latin typeface="Century" panose="02040604050505020304" pitchFamily="18" charset="0"/>
              </a:rPr>
              <a:t>Highly selective schools?</a:t>
            </a:r>
            <a:endParaRPr lang="en-US" sz="5000" b="1" dirty="0" smtClean="0">
              <a:solidFill>
                <a:schemeClr val="accent1">
                  <a:lumMod val="75000"/>
                </a:schemeClr>
              </a:solidFill>
              <a:latin typeface="Century" panose="02040604050505020304" pitchFamily="18" charset="0"/>
            </a:endParaRPr>
          </a:p>
        </p:txBody>
      </p:sp>
    </p:spTree>
    <p:extLst>
      <p:ext uri="{BB962C8B-B14F-4D97-AF65-F5344CB8AC3E}">
        <p14:creationId xmlns:p14="http://schemas.microsoft.com/office/powerpoint/2010/main" val="102998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87" y="0"/>
            <a:ext cx="12192000" cy="6857999"/>
          </a:xfrm>
          <a:prstGeom prst="rect">
            <a:avLst/>
          </a:prstGeom>
          <a:solidFill>
            <a:schemeClr val="accent1">
              <a:lumMod val="7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1576297" y="691663"/>
            <a:ext cx="9505360" cy="5016758"/>
          </a:xfrm>
          <a:prstGeom prst="rect">
            <a:avLst/>
          </a:prstGeom>
          <a:noFill/>
        </p:spPr>
        <p:txBody>
          <a:bodyPr wrap="square" rtlCol="0">
            <a:spAutoFit/>
          </a:bodyPr>
          <a:lstStyle/>
          <a:p>
            <a:pPr algn="ctr"/>
            <a:r>
              <a:rPr lang="en-US" sz="4000" b="1" dirty="0" smtClean="0">
                <a:solidFill>
                  <a:schemeClr val="bg1"/>
                </a:solidFill>
                <a:latin typeface="Century" panose="02040604050505020304" pitchFamily="18" charset="0"/>
              </a:rPr>
              <a:t>1) How </a:t>
            </a:r>
            <a:r>
              <a:rPr lang="en-US" sz="4000" b="1" dirty="0">
                <a:solidFill>
                  <a:schemeClr val="bg1"/>
                </a:solidFill>
                <a:latin typeface="Century" panose="02040604050505020304" pitchFamily="18" charset="0"/>
              </a:rPr>
              <a:t>do </a:t>
            </a:r>
            <a:r>
              <a:rPr lang="en-US" sz="4000" b="1" u="sng" dirty="0">
                <a:solidFill>
                  <a:schemeClr val="bg1"/>
                </a:solidFill>
                <a:latin typeface="Century" panose="02040604050505020304" pitchFamily="18" charset="0"/>
              </a:rPr>
              <a:t>low-income undergraduates</a:t>
            </a:r>
            <a:r>
              <a:rPr lang="en-US" sz="4000" b="1" dirty="0">
                <a:solidFill>
                  <a:schemeClr val="bg1"/>
                </a:solidFill>
                <a:latin typeface="Century" panose="02040604050505020304" pitchFamily="18" charset="0"/>
              </a:rPr>
              <a:t> at </a:t>
            </a:r>
            <a:r>
              <a:rPr lang="en-US" sz="4000" b="1" u="sng" dirty="0">
                <a:solidFill>
                  <a:schemeClr val="bg1"/>
                </a:solidFill>
                <a:latin typeface="Century" panose="02040604050505020304" pitchFamily="18" charset="0"/>
              </a:rPr>
              <a:t>highly selective universities</a:t>
            </a:r>
            <a:r>
              <a:rPr lang="en-US" sz="4000" b="1" dirty="0">
                <a:solidFill>
                  <a:schemeClr val="bg1"/>
                </a:solidFill>
                <a:latin typeface="Century" panose="02040604050505020304" pitchFamily="18" charset="0"/>
              </a:rPr>
              <a:t> experience change in their </a:t>
            </a:r>
            <a:endParaRPr lang="en-US" sz="4000" b="1" dirty="0" smtClean="0">
              <a:solidFill>
                <a:schemeClr val="bg1"/>
              </a:solidFill>
              <a:latin typeface="Century" panose="02040604050505020304" pitchFamily="18" charset="0"/>
            </a:endParaRPr>
          </a:p>
          <a:p>
            <a:pPr algn="ctr"/>
            <a:r>
              <a:rPr lang="en-US" sz="4000" b="1" u="sng" dirty="0" smtClean="0">
                <a:solidFill>
                  <a:schemeClr val="bg1"/>
                </a:solidFill>
                <a:latin typeface="Century" panose="02040604050505020304" pitchFamily="18" charset="0"/>
              </a:rPr>
              <a:t>social </a:t>
            </a:r>
            <a:r>
              <a:rPr lang="en-US" sz="4000" b="1" u="sng" dirty="0">
                <a:solidFill>
                  <a:schemeClr val="bg1"/>
                </a:solidFill>
                <a:latin typeface="Century" panose="02040604050505020304" pitchFamily="18" charset="0"/>
              </a:rPr>
              <a:t>class identity</a:t>
            </a:r>
            <a:r>
              <a:rPr lang="en-US" sz="4000" b="1" dirty="0">
                <a:solidFill>
                  <a:schemeClr val="bg1"/>
                </a:solidFill>
                <a:latin typeface="Century" panose="02040604050505020304" pitchFamily="18" charset="0"/>
              </a:rPr>
              <a:t> during college </a:t>
            </a:r>
            <a:endParaRPr lang="en-US" sz="4000" b="1" dirty="0" smtClean="0">
              <a:solidFill>
                <a:schemeClr val="bg1"/>
              </a:solidFill>
              <a:latin typeface="Century" panose="02040604050505020304" pitchFamily="18" charset="0"/>
            </a:endParaRPr>
          </a:p>
          <a:p>
            <a:pPr algn="ctr"/>
            <a:endParaRPr lang="en-US" sz="4000" b="1" dirty="0">
              <a:solidFill>
                <a:schemeClr val="bg1"/>
              </a:solidFill>
              <a:latin typeface="Century" panose="02040604050505020304" pitchFamily="18" charset="0"/>
            </a:endParaRPr>
          </a:p>
          <a:p>
            <a:pPr algn="ctr"/>
            <a:r>
              <a:rPr lang="en-US" sz="4000" b="1" dirty="0" smtClean="0">
                <a:solidFill>
                  <a:schemeClr val="bg1"/>
                </a:solidFill>
                <a:latin typeface="Century" panose="02040604050505020304" pitchFamily="18" charset="0"/>
              </a:rPr>
              <a:t>and 2) how </a:t>
            </a:r>
            <a:r>
              <a:rPr lang="en-US" sz="4000" b="1" dirty="0">
                <a:solidFill>
                  <a:schemeClr val="bg1"/>
                </a:solidFill>
                <a:latin typeface="Century" panose="02040604050505020304" pitchFamily="18" charset="0"/>
              </a:rPr>
              <a:t>can higher education administrators </a:t>
            </a:r>
            <a:r>
              <a:rPr lang="en-US" sz="4000" b="1" u="sng" dirty="0">
                <a:solidFill>
                  <a:schemeClr val="bg1"/>
                </a:solidFill>
                <a:latin typeface="Century" panose="02040604050505020304" pitchFamily="18" charset="0"/>
              </a:rPr>
              <a:t>best support</a:t>
            </a:r>
            <a:r>
              <a:rPr lang="en-US" sz="4000" b="1" dirty="0">
                <a:solidFill>
                  <a:schemeClr val="bg1"/>
                </a:solidFill>
                <a:latin typeface="Century" panose="02040604050505020304" pitchFamily="18" charset="0"/>
              </a:rPr>
              <a:t> </a:t>
            </a:r>
            <a:endParaRPr lang="en-US" sz="4000" b="1" dirty="0" smtClean="0">
              <a:solidFill>
                <a:schemeClr val="bg1"/>
              </a:solidFill>
              <a:latin typeface="Century" panose="02040604050505020304" pitchFamily="18" charset="0"/>
            </a:endParaRPr>
          </a:p>
          <a:p>
            <a:pPr algn="ctr"/>
            <a:r>
              <a:rPr lang="en-US" sz="4000" b="1" dirty="0" smtClean="0">
                <a:solidFill>
                  <a:schemeClr val="bg1"/>
                </a:solidFill>
                <a:latin typeface="Century" panose="02040604050505020304" pitchFamily="18" charset="0"/>
              </a:rPr>
              <a:t>students </a:t>
            </a:r>
            <a:r>
              <a:rPr lang="en-US" sz="4000" b="1" dirty="0">
                <a:solidFill>
                  <a:schemeClr val="bg1"/>
                </a:solidFill>
                <a:latin typeface="Century" panose="02040604050505020304" pitchFamily="18" charset="0"/>
              </a:rPr>
              <a:t>in this process?</a:t>
            </a:r>
          </a:p>
        </p:txBody>
      </p:sp>
      <p:grpSp>
        <p:nvGrpSpPr>
          <p:cNvPr id="17" name="Group 16"/>
          <p:cNvGrpSpPr/>
          <p:nvPr/>
        </p:nvGrpSpPr>
        <p:grpSpPr>
          <a:xfrm>
            <a:off x="-1587" y="1982811"/>
            <a:ext cx="232833" cy="3293373"/>
            <a:chOff x="6148917" y="402167"/>
            <a:chExt cx="232833" cy="1650999"/>
          </a:xfrm>
        </p:grpSpPr>
        <p:sp>
          <p:nvSpPr>
            <p:cNvPr id="18" name="Rectangle 17"/>
            <p:cNvSpPr/>
            <p:nvPr/>
          </p:nvSpPr>
          <p:spPr>
            <a:xfrm>
              <a:off x="6148917" y="402167"/>
              <a:ext cx="232833" cy="550333"/>
            </a:xfrm>
            <a:prstGeom prst="rect">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148917" y="952500"/>
              <a:ext cx="232833" cy="550333"/>
            </a:xfrm>
            <a:prstGeom prst="rect">
              <a:avLst/>
            </a:prstGeom>
            <a:solidFill>
              <a:srgbClr val="482A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148917" y="1502833"/>
              <a:ext cx="232833" cy="550333"/>
            </a:xfrm>
            <a:prstGeom prst="rect">
              <a:avLst/>
            </a:prstGeom>
            <a:solidFill>
              <a:srgbClr val="2A37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1335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28828" y="3223538"/>
            <a:ext cx="11094167" cy="756553"/>
            <a:chOff x="5925030" y="1172459"/>
            <a:chExt cx="6006886" cy="756553"/>
          </a:xfrm>
        </p:grpSpPr>
        <p:sp>
          <p:nvSpPr>
            <p:cNvPr id="63" name="Parallelogram 62"/>
            <p:cNvSpPr/>
            <p:nvPr/>
          </p:nvSpPr>
          <p:spPr>
            <a:xfrm>
              <a:off x="5925030" y="1184452"/>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6444646" y="1222852"/>
              <a:ext cx="5390072" cy="584775"/>
            </a:xfrm>
            <a:prstGeom prst="rect">
              <a:avLst/>
            </a:prstGeom>
            <a:noFill/>
          </p:spPr>
          <p:txBody>
            <a:bodyPr wrap="none" rtlCol="0">
              <a:spAutoFit/>
            </a:bodyPr>
            <a:lstStyle/>
            <a:p>
              <a:r>
                <a:rPr lang="en-US" sz="3200" b="1" spc="300" dirty="0" smtClean="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rPr>
                <a:t>Experiences </a:t>
              </a:r>
              <a:r>
                <a:rPr lang="en-US" sz="3200" spc="300" dirty="0" smtClean="0">
                  <a:solidFill>
                    <a:schemeClr val="bg1"/>
                  </a:solidFill>
                  <a:latin typeface="Century"/>
                  <a:ea typeface="Open Sans Condensed Light" panose="020B0306030504020204" pitchFamily="34" charset="0"/>
                  <a:cs typeface="Century"/>
                </a:rPr>
                <a:t>of low-income college students</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sp>
        <p:nvSpPr>
          <p:cNvPr id="16" name="TextBox 15"/>
          <p:cNvSpPr txBox="1"/>
          <p:nvPr/>
        </p:nvSpPr>
        <p:spPr>
          <a:xfrm>
            <a:off x="228829" y="223820"/>
            <a:ext cx="6035627"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Literature Review</a:t>
            </a:r>
            <a:endParaRPr lang="bg-BG" sz="4800" b="1" spc="300" dirty="0">
              <a:solidFill>
                <a:srgbClr val="2A3780"/>
              </a:solidFill>
              <a:latin typeface="Century"/>
              <a:ea typeface="Open Sans Condensed Light" panose="020B0306030504020204" pitchFamily="34" charset="0"/>
              <a:cs typeface="Century"/>
            </a:endParaRPr>
          </a:p>
        </p:txBody>
      </p:sp>
      <p:grpSp>
        <p:nvGrpSpPr>
          <p:cNvPr id="35" name="Group 34"/>
          <p:cNvGrpSpPr/>
          <p:nvPr/>
        </p:nvGrpSpPr>
        <p:grpSpPr>
          <a:xfrm>
            <a:off x="170340" y="1803755"/>
            <a:ext cx="11152656" cy="756553"/>
            <a:chOff x="5925030" y="1172459"/>
            <a:chExt cx="6065375" cy="756553"/>
          </a:xfrm>
        </p:grpSpPr>
        <p:sp>
          <p:nvSpPr>
            <p:cNvPr id="36" name="Parallelogram 35"/>
            <p:cNvSpPr/>
            <p:nvPr/>
          </p:nvSpPr>
          <p:spPr>
            <a:xfrm>
              <a:off x="5983519" y="1188334"/>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6503135" y="1181542"/>
              <a:ext cx="5439295" cy="584775"/>
            </a:xfrm>
            <a:prstGeom prst="rect">
              <a:avLst/>
            </a:prstGeom>
            <a:noFill/>
          </p:spPr>
          <p:txBody>
            <a:bodyPr wrap="none" rtlCol="0">
              <a:spAutoFit/>
            </a:bodyPr>
            <a:lstStyle/>
            <a:p>
              <a:r>
                <a:rPr lang="en-US" sz="3200" spc="300" dirty="0" smtClean="0">
                  <a:solidFill>
                    <a:schemeClr val="bg1"/>
                  </a:solidFill>
                  <a:latin typeface="Century"/>
                  <a:ea typeface="Open Sans Condensed Light" panose="020B0306030504020204" pitchFamily="34" charset="0"/>
                  <a:cs typeface="Century"/>
                </a:rPr>
                <a:t>Theories of </a:t>
              </a:r>
              <a:r>
                <a:rPr lang="en-US" sz="3200" b="1" spc="300" dirty="0" smtClean="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rPr>
                <a:t>social class </a:t>
              </a:r>
              <a:r>
                <a:rPr lang="en-US" sz="3200" spc="300" dirty="0" smtClean="0">
                  <a:solidFill>
                    <a:schemeClr val="bg1"/>
                  </a:solidFill>
                  <a:latin typeface="Century"/>
                  <a:ea typeface="Open Sans Condensed Light" panose="020B0306030504020204" pitchFamily="34" charset="0"/>
                  <a:cs typeface="Century"/>
                </a:rPr>
                <a:t>in higher education</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grpSp>
        <p:nvGrpSpPr>
          <p:cNvPr id="26" name="Group 25"/>
          <p:cNvGrpSpPr/>
          <p:nvPr/>
        </p:nvGrpSpPr>
        <p:grpSpPr>
          <a:xfrm>
            <a:off x="228828" y="4750331"/>
            <a:ext cx="11094167" cy="756553"/>
            <a:chOff x="5925030" y="1172459"/>
            <a:chExt cx="6006886" cy="756553"/>
          </a:xfrm>
        </p:grpSpPr>
        <p:sp>
          <p:nvSpPr>
            <p:cNvPr id="27" name="Parallelogram 26"/>
            <p:cNvSpPr/>
            <p:nvPr/>
          </p:nvSpPr>
          <p:spPr>
            <a:xfrm>
              <a:off x="5925030" y="1184452"/>
              <a:ext cx="6006886" cy="611182"/>
            </a:xfrm>
            <a:prstGeom prst="parallelogram">
              <a:avLst/>
            </a:prstGeom>
            <a:solidFill>
              <a:srgbClr val="07AFA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925030" y="1172459"/>
              <a:ext cx="312959" cy="756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444646" y="1222852"/>
              <a:ext cx="3939747" cy="584775"/>
            </a:xfrm>
            <a:prstGeom prst="rect">
              <a:avLst/>
            </a:prstGeom>
            <a:noFill/>
          </p:spPr>
          <p:txBody>
            <a:bodyPr wrap="none" rtlCol="0">
              <a:spAutoFit/>
            </a:bodyPr>
            <a:lstStyle/>
            <a:p>
              <a:r>
                <a:rPr lang="en-US" sz="3200" spc="300" dirty="0" smtClean="0">
                  <a:solidFill>
                    <a:schemeClr val="bg1"/>
                  </a:solidFill>
                  <a:latin typeface="Century"/>
                  <a:ea typeface="Open Sans Condensed Light" panose="020B0306030504020204" pitchFamily="34" charset="0"/>
                  <a:cs typeface="Century"/>
                </a:rPr>
                <a:t>Current </a:t>
              </a:r>
              <a:r>
                <a:rPr lang="en-US" sz="3200" b="1" spc="300" dirty="0" smtClean="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rPr>
                <a:t>practices and supports</a:t>
              </a:r>
              <a:endParaRPr lang="bg-BG" sz="3200" b="1" spc="300" dirty="0">
                <a:solidFill>
                  <a:srgbClr val="660066"/>
                </a:solidFill>
                <a:effectLst>
                  <a:outerShdw blurRad="38100" dist="38100" dir="2700000" algn="tl">
                    <a:srgbClr val="000000">
                      <a:alpha val="43137"/>
                    </a:srgbClr>
                  </a:outerShdw>
                </a:effectLst>
                <a:latin typeface="Century"/>
                <a:ea typeface="Open Sans Condensed Light" panose="020B0306030504020204" pitchFamily="34" charset="0"/>
                <a:cs typeface="Century"/>
              </a:endParaRPr>
            </a:p>
          </p:txBody>
        </p:sp>
      </p:grpSp>
    </p:spTree>
    <p:extLst>
      <p:ext uri="{BB962C8B-B14F-4D97-AF65-F5344CB8AC3E}">
        <p14:creationId xmlns:p14="http://schemas.microsoft.com/office/powerpoint/2010/main" val="1699530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28829" y="223820"/>
            <a:ext cx="4432624"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Data Sources</a:t>
            </a:r>
            <a:endParaRPr lang="bg-BG" sz="4800" b="1" spc="300" dirty="0">
              <a:solidFill>
                <a:srgbClr val="2A3780"/>
              </a:solidFill>
              <a:latin typeface="Century"/>
              <a:ea typeface="Open Sans Condensed Light" panose="020B0306030504020204" pitchFamily="34" charset="0"/>
              <a:cs typeface="Century"/>
            </a:endParaRPr>
          </a:p>
        </p:txBody>
      </p:sp>
      <p:sp>
        <p:nvSpPr>
          <p:cNvPr id="23" name="TextBox 22"/>
          <p:cNvSpPr txBox="1"/>
          <p:nvPr/>
        </p:nvSpPr>
        <p:spPr>
          <a:xfrm>
            <a:off x="1066800" y="5224790"/>
            <a:ext cx="1524000" cy="523220"/>
          </a:xfrm>
          <a:prstGeom prst="rect">
            <a:avLst/>
          </a:prstGeom>
          <a:noFill/>
        </p:spPr>
        <p:txBody>
          <a:bodyPr wrap="square" rtlCol="0">
            <a:spAutoFit/>
          </a:bodyPr>
          <a:lstStyle/>
          <a:p>
            <a:pPr algn="ctr"/>
            <a:r>
              <a:rPr lang="en-US" sz="2800" dirty="0" smtClean="0">
                <a:solidFill>
                  <a:schemeClr val="bg1"/>
                </a:solidFill>
              </a:rPr>
              <a:t>2010</a:t>
            </a:r>
            <a:endParaRPr lang="en-US" sz="2800" dirty="0">
              <a:solidFill>
                <a:schemeClr val="bg1"/>
              </a:solidFill>
            </a:endParaRPr>
          </a:p>
        </p:txBody>
      </p:sp>
      <p:sp>
        <p:nvSpPr>
          <p:cNvPr id="33" name="Round Same Side Corner Rectangle 32"/>
          <p:cNvSpPr/>
          <p:nvPr/>
        </p:nvSpPr>
        <p:spPr>
          <a:xfrm>
            <a:off x="4440380" y="1371600"/>
            <a:ext cx="2963130" cy="3657600"/>
          </a:xfrm>
          <a:prstGeom prst="round2SameRect">
            <a:avLst>
              <a:gd name="adj1" fmla="val 12303"/>
              <a:gd name="adj2" fmla="val 0"/>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Stored Data 33"/>
          <p:cNvSpPr/>
          <p:nvPr/>
        </p:nvSpPr>
        <p:spPr>
          <a:xfrm rot="10800000">
            <a:off x="4440380" y="5029200"/>
            <a:ext cx="3555756" cy="914400"/>
          </a:xfrm>
          <a:prstGeom prst="flowChartOnlineStorag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6200000" scaled="1"/>
            <a:tileRect/>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019902" y="5205335"/>
            <a:ext cx="2898414" cy="523220"/>
          </a:xfrm>
          <a:prstGeom prst="rect">
            <a:avLst/>
          </a:prstGeom>
          <a:noFill/>
        </p:spPr>
        <p:txBody>
          <a:bodyPr wrap="square" rtlCol="0">
            <a:spAutoFit/>
          </a:bodyPr>
          <a:lstStyle/>
          <a:p>
            <a:pPr algn="ctr"/>
            <a:r>
              <a:rPr lang="en-US" sz="2800" b="1" dirty="0" smtClean="0">
                <a:solidFill>
                  <a:schemeClr val="bg1"/>
                </a:solidFill>
                <a:latin typeface="Century" panose="02040604050505020304" pitchFamily="18" charset="0"/>
              </a:rPr>
              <a:t>Students/Alums</a:t>
            </a:r>
            <a:endParaRPr lang="en-US" sz="2800" b="1" dirty="0">
              <a:solidFill>
                <a:schemeClr val="bg1"/>
              </a:solidFill>
              <a:latin typeface="Century" panose="02040604050505020304" pitchFamily="18" charset="0"/>
            </a:endParaRPr>
          </a:p>
        </p:txBody>
      </p:sp>
      <p:sp>
        <p:nvSpPr>
          <p:cNvPr id="47" name="TextBox 46"/>
          <p:cNvSpPr txBox="1"/>
          <p:nvPr/>
        </p:nvSpPr>
        <p:spPr>
          <a:xfrm>
            <a:off x="1078675" y="5224790"/>
            <a:ext cx="1524000" cy="523220"/>
          </a:xfrm>
          <a:prstGeom prst="rect">
            <a:avLst/>
          </a:prstGeom>
          <a:noFill/>
        </p:spPr>
        <p:txBody>
          <a:bodyPr wrap="square" rtlCol="0">
            <a:spAutoFit/>
          </a:bodyPr>
          <a:lstStyle/>
          <a:p>
            <a:pPr algn="ctr"/>
            <a:r>
              <a:rPr lang="en-US" sz="2800" dirty="0" smtClean="0">
                <a:solidFill>
                  <a:schemeClr val="bg1"/>
                </a:solidFill>
              </a:rPr>
              <a:t>2010</a:t>
            </a:r>
            <a:endParaRPr lang="en-US" sz="2800" dirty="0">
              <a:solidFill>
                <a:schemeClr val="bg1"/>
              </a:solidFill>
            </a:endParaRPr>
          </a:p>
        </p:txBody>
      </p:sp>
      <p:sp>
        <p:nvSpPr>
          <p:cNvPr id="49" name="Round Same Side Corner Rectangle 48"/>
          <p:cNvSpPr/>
          <p:nvPr/>
        </p:nvSpPr>
        <p:spPr>
          <a:xfrm>
            <a:off x="7513358" y="1371600"/>
            <a:ext cx="2963130" cy="3657600"/>
          </a:xfrm>
          <a:prstGeom prst="round2SameRect">
            <a:avLst>
              <a:gd name="adj1" fmla="val 12303"/>
              <a:gd name="adj2" fmla="val 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lowchart: Stored Data 49"/>
          <p:cNvSpPr/>
          <p:nvPr/>
        </p:nvSpPr>
        <p:spPr>
          <a:xfrm rot="10800000">
            <a:off x="7513358" y="5029200"/>
            <a:ext cx="3555756" cy="914400"/>
          </a:xfrm>
          <a:prstGeom prst="flowChartOnlineStorag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6200000" scaled="1"/>
            <a:tileRect/>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p:cNvSpPr txBox="1"/>
          <p:nvPr/>
        </p:nvSpPr>
        <p:spPr>
          <a:xfrm>
            <a:off x="8170701" y="5217086"/>
            <a:ext cx="2429730" cy="523220"/>
          </a:xfrm>
          <a:prstGeom prst="rect">
            <a:avLst/>
          </a:prstGeom>
          <a:noFill/>
        </p:spPr>
        <p:txBody>
          <a:bodyPr wrap="square" rtlCol="0">
            <a:spAutoFit/>
          </a:bodyPr>
          <a:lstStyle/>
          <a:p>
            <a:pPr algn="ctr"/>
            <a:r>
              <a:rPr lang="en-US" sz="2800" b="1" dirty="0" smtClean="0">
                <a:solidFill>
                  <a:schemeClr val="bg1"/>
                </a:solidFill>
                <a:latin typeface="Century" panose="02040604050505020304" pitchFamily="18" charset="0"/>
              </a:rPr>
              <a:t>Staff</a:t>
            </a:r>
            <a:endParaRPr lang="en-US" sz="2800" b="1" dirty="0">
              <a:solidFill>
                <a:schemeClr val="bg1"/>
              </a:solidFill>
              <a:latin typeface="Century" panose="02040604050505020304" pitchFamily="18" charset="0"/>
            </a:endParaRPr>
          </a:p>
        </p:txBody>
      </p:sp>
      <p:sp>
        <p:nvSpPr>
          <p:cNvPr id="53" name="Round Same Side Corner Rectangle 52"/>
          <p:cNvSpPr/>
          <p:nvPr/>
        </p:nvSpPr>
        <p:spPr>
          <a:xfrm>
            <a:off x="1367401" y="1377804"/>
            <a:ext cx="2963130" cy="3657600"/>
          </a:xfrm>
          <a:prstGeom prst="round2SameRect">
            <a:avLst>
              <a:gd name="adj1" fmla="val 12303"/>
              <a:gd name="adj2" fmla="val 0"/>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Stored Data 53"/>
          <p:cNvSpPr/>
          <p:nvPr/>
        </p:nvSpPr>
        <p:spPr>
          <a:xfrm rot="10800000">
            <a:off x="1367401" y="5035404"/>
            <a:ext cx="3555756" cy="914400"/>
          </a:xfrm>
          <a:prstGeom prst="flowChartOnlineStorag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6200000" scaled="1"/>
            <a:tileRect/>
          </a:gra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1960026" y="5224790"/>
            <a:ext cx="2429730" cy="523220"/>
          </a:xfrm>
          <a:prstGeom prst="rect">
            <a:avLst/>
          </a:prstGeom>
          <a:noFill/>
        </p:spPr>
        <p:txBody>
          <a:bodyPr wrap="square" rtlCol="0">
            <a:spAutoFit/>
          </a:bodyPr>
          <a:lstStyle/>
          <a:p>
            <a:pPr algn="ctr"/>
            <a:r>
              <a:rPr lang="en-US" sz="2800" b="1" dirty="0" smtClean="0">
                <a:solidFill>
                  <a:schemeClr val="bg1"/>
                </a:solidFill>
                <a:latin typeface="Century" panose="02040604050505020304" pitchFamily="18" charset="0"/>
              </a:rPr>
              <a:t>Students</a:t>
            </a:r>
            <a:endParaRPr lang="en-US" sz="2800" b="1" dirty="0">
              <a:solidFill>
                <a:schemeClr val="bg1"/>
              </a:solidFill>
              <a:latin typeface="Century" panose="02040604050505020304" pitchFamily="18" charset="0"/>
            </a:endParaRPr>
          </a:p>
        </p:txBody>
      </p:sp>
      <p:sp>
        <p:nvSpPr>
          <p:cNvPr id="56" name="TextBox 55"/>
          <p:cNvSpPr txBox="1"/>
          <p:nvPr/>
        </p:nvSpPr>
        <p:spPr>
          <a:xfrm>
            <a:off x="1557471" y="1561409"/>
            <a:ext cx="2582990" cy="2985433"/>
          </a:xfrm>
          <a:prstGeom prst="rect">
            <a:avLst/>
          </a:prstGeom>
          <a:noFill/>
        </p:spPr>
        <p:txBody>
          <a:bodyPr wrap="square" rtlCol="0">
            <a:spAutoFit/>
          </a:bodyPr>
          <a:lstStyle/>
          <a:p>
            <a:pPr algn="ctr"/>
            <a:r>
              <a:rPr lang="en-US" sz="3200" b="1" dirty="0" smtClean="0">
                <a:solidFill>
                  <a:schemeClr val="bg1"/>
                </a:solidFill>
                <a:latin typeface="Century" panose="02040604050505020304" pitchFamily="18" charset="0"/>
              </a:rPr>
              <a:t>Artifacts</a:t>
            </a:r>
          </a:p>
          <a:p>
            <a:pPr algn="ctr"/>
            <a:endParaRPr lang="en-US" sz="1400" dirty="0">
              <a:solidFill>
                <a:schemeClr val="bg1"/>
              </a:solidFill>
              <a:latin typeface="Century" panose="02040604050505020304" pitchFamily="18" charset="0"/>
            </a:endParaRPr>
          </a:p>
          <a:p>
            <a:pPr algn="ctr"/>
            <a:r>
              <a:rPr lang="en-US" sz="3200" dirty="0" smtClean="0">
                <a:solidFill>
                  <a:schemeClr val="bg1"/>
                </a:solidFill>
                <a:latin typeface="Century" panose="02040604050505020304" pitchFamily="18" charset="0"/>
              </a:rPr>
              <a:t>1,150</a:t>
            </a:r>
          </a:p>
          <a:p>
            <a:pPr algn="ctr"/>
            <a:r>
              <a:rPr lang="en-US" sz="3200" dirty="0" smtClean="0">
                <a:solidFill>
                  <a:schemeClr val="bg1"/>
                </a:solidFill>
                <a:latin typeface="Century" panose="02040604050505020304" pitchFamily="18" charset="0"/>
              </a:rPr>
              <a:t>online posts</a:t>
            </a:r>
          </a:p>
          <a:p>
            <a:pPr algn="ctr"/>
            <a:endParaRPr lang="en-US" sz="1400" dirty="0">
              <a:solidFill>
                <a:schemeClr val="bg1"/>
              </a:solidFill>
              <a:latin typeface="Century" panose="02040604050505020304" pitchFamily="18" charset="0"/>
            </a:endParaRPr>
          </a:p>
          <a:p>
            <a:pPr algn="ctr"/>
            <a:r>
              <a:rPr lang="en-US" sz="3200" dirty="0" smtClean="0">
                <a:solidFill>
                  <a:schemeClr val="bg1"/>
                </a:solidFill>
                <a:latin typeface="Century" panose="02040604050505020304" pitchFamily="18" charset="0"/>
              </a:rPr>
              <a:t>3</a:t>
            </a:r>
          </a:p>
          <a:p>
            <a:pPr algn="ctr"/>
            <a:r>
              <a:rPr lang="en-US" sz="3200" dirty="0" smtClean="0">
                <a:solidFill>
                  <a:schemeClr val="bg1"/>
                </a:solidFill>
                <a:latin typeface="Century" panose="02040604050505020304" pitchFamily="18" charset="0"/>
              </a:rPr>
              <a:t>schools</a:t>
            </a:r>
            <a:endParaRPr lang="en-US" sz="3200" dirty="0">
              <a:solidFill>
                <a:schemeClr val="bg1"/>
              </a:solidFill>
              <a:latin typeface="Century" panose="02040604050505020304" pitchFamily="18" charset="0"/>
            </a:endParaRPr>
          </a:p>
        </p:txBody>
      </p:sp>
      <p:sp>
        <p:nvSpPr>
          <p:cNvPr id="67" name="TextBox 66"/>
          <p:cNvSpPr txBox="1"/>
          <p:nvPr/>
        </p:nvSpPr>
        <p:spPr>
          <a:xfrm>
            <a:off x="4630450" y="1545441"/>
            <a:ext cx="2582990" cy="2985433"/>
          </a:xfrm>
          <a:prstGeom prst="rect">
            <a:avLst/>
          </a:prstGeom>
          <a:noFill/>
        </p:spPr>
        <p:txBody>
          <a:bodyPr wrap="square" rtlCol="0">
            <a:spAutoFit/>
          </a:bodyPr>
          <a:lstStyle/>
          <a:p>
            <a:pPr algn="ctr"/>
            <a:r>
              <a:rPr lang="en-US" sz="3200" b="1" dirty="0" smtClean="0">
                <a:solidFill>
                  <a:schemeClr val="bg1"/>
                </a:solidFill>
                <a:latin typeface="Century" panose="02040604050505020304" pitchFamily="18" charset="0"/>
              </a:rPr>
              <a:t>Interviews</a:t>
            </a:r>
          </a:p>
          <a:p>
            <a:pPr algn="ctr"/>
            <a:endParaRPr lang="en-US" sz="1400" dirty="0" smtClean="0">
              <a:solidFill>
                <a:schemeClr val="bg1"/>
              </a:solidFill>
              <a:latin typeface="Century" panose="02040604050505020304" pitchFamily="18" charset="0"/>
            </a:endParaRPr>
          </a:p>
          <a:p>
            <a:pPr algn="ctr"/>
            <a:r>
              <a:rPr lang="en-US" sz="3200" dirty="0" smtClean="0">
                <a:solidFill>
                  <a:schemeClr val="bg1"/>
                </a:solidFill>
                <a:latin typeface="Century" panose="02040604050505020304" pitchFamily="18" charset="0"/>
              </a:rPr>
              <a:t>12</a:t>
            </a:r>
          </a:p>
          <a:p>
            <a:pPr algn="ctr"/>
            <a:r>
              <a:rPr lang="en-US" sz="3200" dirty="0" smtClean="0">
                <a:solidFill>
                  <a:schemeClr val="bg1"/>
                </a:solidFill>
                <a:latin typeface="Century" panose="02040604050505020304" pitchFamily="18" charset="0"/>
              </a:rPr>
              <a:t>participants</a:t>
            </a:r>
          </a:p>
          <a:p>
            <a:pPr algn="ctr"/>
            <a:endParaRPr lang="en-US" sz="1400" dirty="0">
              <a:solidFill>
                <a:schemeClr val="bg1"/>
              </a:solidFill>
              <a:latin typeface="Century" panose="02040604050505020304" pitchFamily="18" charset="0"/>
            </a:endParaRPr>
          </a:p>
          <a:p>
            <a:pPr algn="ctr"/>
            <a:r>
              <a:rPr lang="en-US" sz="3200" dirty="0">
                <a:solidFill>
                  <a:schemeClr val="bg1"/>
                </a:solidFill>
                <a:latin typeface="Century" panose="02040604050505020304" pitchFamily="18" charset="0"/>
              </a:rPr>
              <a:t>9</a:t>
            </a:r>
            <a:endParaRPr lang="en-US" sz="3200" dirty="0" smtClean="0">
              <a:solidFill>
                <a:schemeClr val="bg1"/>
              </a:solidFill>
              <a:latin typeface="Century" panose="02040604050505020304" pitchFamily="18" charset="0"/>
            </a:endParaRPr>
          </a:p>
          <a:p>
            <a:pPr algn="ctr"/>
            <a:r>
              <a:rPr lang="en-US" sz="3200" dirty="0" smtClean="0">
                <a:solidFill>
                  <a:schemeClr val="bg1"/>
                </a:solidFill>
                <a:latin typeface="Century" panose="02040604050505020304" pitchFamily="18" charset="0"/>
              </a:rPr>
              <a:t>schools</a:t>
            </a:r>
            <a:endParaRPr lang="en-US" sz="3200" dirty="0">
              <a:solidFill>
                <a:schemeClr val="bg1"/>
              </a:solidFill>
              <a:latin typeface="Century" panose="02040604050505020304" pitchFamily="18" charset="0"/>
            </a:endParaRPr>
          </a:p>
        </p:txBody>
      </p:sp>
      <p:sp>
        <p:nvSpPr>
          <p:cNvPr id="68" name="TextBox 67"/>
          <p:cNvSpPr txBox="1"/>
          <p:nvPr/>
        </p:nvSpPr>
        <p:spPr>
          <a:xfrm>
            <a:off x="7703428" y="1561408"/>
            <a:ext cx="2582990" cy="2985433"/>
          </a:xfrm>
          <a:prstGeom prst="rect">
            <a:avLst/>
          </a:prstGeom>
          <a:noFill/>
        </p:spPr>
        <p:txBody>
          <a:bodyPr wrap="square" rtlCol="0">
            <a:spAutoFit/>
          </a:bodyPr>
          <a:lstStyle/>
          <a:p>
            <a:pPr algn="ctr"/>
            <a:r>
              <a:rPr lang="en-US" sz="3200" b="1" dirty="0" smtClean="0">
                <a:solidFill>
                  <a:schemeClr val="bg1"/>
                </a:solidFill>
                <a:latin typeface="Century" panose="02040604050505020304" pitchFamily="18" charset="0"/>
              </a:rPr>
              <a:t>Surveys</a:t>
            </a:r>
          </a:p>
          <a:p>
            <a:pPr algn="ctr"/>
            <a:endParaRPr lang="en-US" sz="1400" dirty="0" smtClean="0">
              <a:solidFill>
                <a:schemeClr val="bg1"/>
              </a:solidFill>
              <a:latin typeface="Century" panose="02040604050505020304" pitchFamily="18" charset="0"/>
            </a:endParaRPr>
          </a:p>
          <a:p>
            <a:pPr algn="ctr"/>
            <a:r>
              <a:rPr lang="en-US" sz="3200" dirty="0" smtClean="0">
                <a:solidFill>
                  <a:schemeClr val="bg1"/>
                </a:solidFill>
                <a:latin typeface="Century" panose="02040604050505020304" pitchFamily="18" charset="0"/>
              </a:rPr>
              <a:t>60</a:t>
            </a:r>
          </a:p>
          <a:p>
            <a:pPr algn="ctr"/>
            <a:r>
              <a:rPr lang="en-US" sz="3200" dirty="0" smtClean="0">
                <a:solidFill>
                  <a:schemeClr val="bg1"/>
                </a:solidFill>
                <a:latin typeface="Century" panose="02040604050505020304" pitchFamily="18" charset="0"/>
              </a:rPr>
              <a:t>respondents</a:t>
            </a:r>
          </a:p>
          <a:p>
            <a:pPr algn="ctr"/>
            <a:endParaRPr lang="en-US" sz="1400" dirty="0">
              <a:solidFill>
                <a:schemeClr val="bg1"/>
              </a:solidFill>
              <a:latin typeface="Century" panose="02040604050505020304" pitchFamily="18" charset="0"/>
            </a:endParaRPr>
          </a:p>
          <a:p>
            <a:pPr algn="ctr"/>
            <a:r>
              <a:rPr lang="en-US" sz="3200" dirty="0" smtClean="0">
                <a:solidFill>
                  <a:schemeClr val="bg1"/>
                </a:solidFill>
                <a:latin typeface="Century" panose="02040604050505020304" pitchFamily="18" charset="0"/>
              </a:rPr>
              <a:t>24</a:t>
            </a:r>
          </a:p>
          <a:p>
            <a:pPr algn="ctr"/>
            <a:r>
              <a:rPr lang="en-US" sz="3200" dirty="0" smtClean="0">
                <a:solidFill>
                  <a:schemeClr val="bg1"/>
                </a:solidFill>
                <a:latin typeface="Century" panose="02040604050505020304" pitchFamily="18" charset="0"/>
              </a:rPr>
              <a:t>schools</a:t>
            </a:r>
            <a:endParaRPr lang="en-US" sz="3200" dirty="0">
              <a:solidFill>
                <a:schemeClr val="bg1"/>
              </a:solidFill>
              <a:latin typeface="Century" panose="02040604050505020304" pitchFamily="18" charset="0"/>
            </a:endParaRPr>
          </a:p>
        </p:txBody>
      </p:sp>
      <p:sp>
        <p:nvSpPr>
          <p:cNvPr id="2" name="5-Point Star 1"/>
          <p:cNvSpPr/>
          <p:nvPr/>
        </p:nvSpPr>
        <p:spPr>
          <a:xfrm>
            <a:off x="1123113" y="1367038"/>
            <a:ext cx="750125" cy="691921"/>
          </a:xfrm>
          <a:prstGeom prst="star5">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4250309" y="1292313"/>
            <a:ext cx="750125" cy="691921"/>
          </a:xfrm>
          <a:prstGeom prst="star5">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5-Point Star 69"/>
          <p:cNvSpPr/>
          <p:nvPr/>
        </p:nvSpPr>
        <p:spPr>
          <a:xfrm>
            <a:off x="7403510" y="1256409"/>
            <a:ext cx="750125" cy="691921"/>
          </a:xfrm>
          <a:prstGeom prst="star5">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938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03633" y="1054817"/>
            <a:ext cx="9039011" cy="5451827"/>
          </a:xfrm>
          <a:prstGeom prst="rect">
            <a:avLst/>
          </a:prstGeom>
        </p:spPr>
      </p:pic>
      <p:pic>
        <p:nvPicPr>
          <p:cNvPr id="6" name="Picture 2" descr="http://skytheory.com/wp-content/uploads/2013/12/cu-logo-wide-480x4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699" y="1402299"/>
            <a:ext cx="1357466" cy="1357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logonoid.com/images/northwestern-university-seal-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704" y="3021549"/>
            <a:ext cx="1365660" cy="13574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logonoid.com/images/stanford-university-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699" y="4640799"/>
            <a:ext cx="1357466" cy="13574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28829" y="223820"/>
            <a:ext cx="7883890"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1,150 Class Confessions</a:t>
            </a:r>
            <a:endParaRPr lang="bg-BG" sz="4800" b="1" spc="300" dirty="0">
              <a:solidFill>
                <a:srgbClr val="2A3780"/>
              </a:solidFill>
              <a:latin typeface="Century"/>
              <a:ea typeface="Open Sans Condensed Light" panose="020B0306030504020204" pitchFamily="34" charset="0"/>
              <a:cs typeface="Century"/>
            </a:endParaRPr>
          </a:p>
        </p:txBody>
      </p:sp>
    </p:spTree>
    <p:extLst>
      <p:ext uri="{BB962C8B-B14F-4D97-AF65-F5344CB8AC3E}">
        <p14:creationId xmlns:p14="http://schemas.microsoft.com/office/powerpoint/2010/main" val="206398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28829" y="223820"/>
            <a:ext cx="9831538"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Findings: student experiences</a:t>
            </a:r>
            <a:endParaRPr lang="bg-BG" sz="4800" b="1" spc="300" dirty="0">
              <a:solidFill>
                <a:srgbClr val="2A3780"/>
              </a:solidFill>
              <a:latin typeface="Century"/>
              <a:ea typeface="Open Sans Condensed Light" panose="020B0306030504020204" pitchFamily="34" charset="0"/>
              <a:cs typeface="Century"/>
            </a:endParaRPr>
          </a:p>
        </p:txBody>
      </p:sp>
      <p:graphicFrame>
        <p:nvGraphicFramePr>
          <p:cNvPr id="8" name="Chart 7"/>
          <p:cNvGraphicFramePr>
            <a:graphicFrameLocks/>
          </p:cNvGraphicFramePr>
          <p:nvPr>
            <p:extLst>
              <p:ext uri="{D42A27DB-BD31-4B8C-83A1-F6EECF244321}">
                <p14:modId xmlns:p14="http://schemas.microsoft.com/office/powerpoint/2010/main" val="3754224671"/>
              </p:ext>
            </p:extLst>
          </p:nvPr>
        </p:nvGraphicFramePr>
        <p:xfrm>
          <a:off x="349804" y="1333808"/>
          <a:ext cx="6679096" cy="5249712"/>
        </p:xfrm>
        <a:graphic>
          <a:graphicData uri="http://schemas.openxmlformats.org/drawingml/2006/chart">
            <c:chart xmlns:c="http://schemas.openxmlformats.org/drawingml/2006/chart" xmlns:r="http://schemas.openxmlformats.org/officeDocument/2006/relationships" r:id="rId3"/>
          </a:graphicData>
        </a:graphic>
      </p:graphicFrame>
      <p:sp>
        <p:nvSpPr>
          <p:cNvPr id="3" name="Left Brace 2"/>
          <p:cNvSpPr/>
          <p:nvPr/>
        </p:nvSpPr>
        <p:spPr>
          <a:xfrm>
            <a:off x="2308633" y="2232892"/>
            <a:ext cx="209550" cy="2266950"/>
          </a:xfrm>
          <a:prstGeom prst="lef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7174675" y="1384025"/>
            <a:ext cx="4887877" cy="5016758"/>
          </a:xfrm>
          <a:prstGeom prst="rect">
            <a:avLst/>
          </a:prstGeom>
          <a:noFill/>
        </p:spPr>
        <p:txBody>
          <a:bodyPr wrap="none" rtlCol="0">
            <a:spAutoFit/>
          </a:bodyPr>
          <a:lstStyle/>
          <a:p>
            <a:pPr algn="ctr"/>
            <a:r>
              <a:rPr lang="en-US" sz="3200" b="1" dirty="0" smtClean="0">
                <a:latin typeface="Century" panose="02040604050505020304" pitchFamily="18" charset="0"/>
              </a:rPr>
              <a:t>Institutional Resources</a:t>
            </a:r>
          </a:p>
          <a:p>
            <a:pPr algn="ctr"/>
            <a:endParaRPr lang="en-US" sz="1200" b="1" dirty="0" smtClean="0">
              <a:solidFill>
                <a:srgbClr val="7030A0"/>
              </a:solidFill>
              <a:latin typeface="Century" panose="02040604050505020304" pitchFamily="18" charset="0"/>
            </a:endParaRPr>
          </a:p>
          <a:p>
            <a:pPr algn="ctr"/>
            <a:r>
              <a:rPr lang="en-US" sz="2400" b="1" dirty="0">
                <a:solidFill>
                  <a:srgbClr val="7030A0"/>
                </a:solidFill>
                <a:latin typeface="Century" panose="02040604050505020304" pitchFamily="18" charset="0"/>
              </a:rPr>
              <a:t>O</a:t>
            </a:r>
            <a:r>
              <a:rPr lang="en-US" sz="2400" b="1" dirty="0" smtClean="0">
                <a:solidFill>
                  <a:srgbClr val="7030A0"/>
                </a:solidFill>
                <a:latin typeface="Century" panose="02040604050505020304" pitchFamily="18" charset="0"/>
              </a:rPr>
              <a:t>ther school resources</a:t>
            </a:r>
          </a:p>
          <a:p>
            <a:pPr algn="ctr"/>
            <a:r>
              <a:rPr lang="en-US" sz="3600" dirty="0" smtClean="0">
                <a:latin typeface="Century" panose="02040604050505020304" pitchFamily="18" charset="0"/>
              </a:rPr>
              <a:t>45 posts</a:t>
            </a:r>
            <a:endParaRPr lang="en-US" sz="2000" dirty="0">
              <a:latin typeface="Century" panose="02040604050505020304" pitchFamily="18" charset="0"/>
            </a:endParaRPr>
          </a:p>
          <a:p>
            <a:pPr algn="ctr"/>
            <a:endParaRPr lang="en-US" sz="2400" dirty="0">
              <a:latin typeface="Century" panose="02040604050505020304" pitchFamily="18" charset="0"/>
            </a:endParaRPr>
          </a:p>
          <a:p>
            <a:pPr algn="ctr"/>
            <a:r>
              <a:rPr lang="en-US" sz="3600" b="1" dirty="0">
                <a:solidFill>
                  <a:srgbClr val="0070C0"/>
                </a:solidFill>
                <a:latin typeface="Century" panose="02040604050505020304" pitchFamily="18" charset="0"/>
              </a:rPr>
              <a:t>Work</a:t>
            </a:r>
          </a:p>
          <a:p>
            <a:pPr algn="ctr"/>
            <a:r>
              <a:rPr lang="en-US" sz="3600" dirty="0" smtClean="0">
                <a:latin typeface="Century" panose="02040604050505020304" pitchFamily="18" charset="0"/>
              </a:rPr>
              <a:t>124 posts</a:t>
            </a:r>
            <a:endParaRPr lang="en-US" sz="3600" dirty="0">
              <a:latin typeface="Century" panose="02040604050505020304" pitchFamily="18" charset="0"/>
            </a:endParaRPr>
          </a:p>
          <a:p>
            <a:pPr algn="ctr"/>
            <a:endParaRPr lang="en-US" sz="2400" b="1" dirty="0" smtClean="0">
              <a:latin typeface="Century" panose="02040604050505020304" pitchFamily="18" charset="0"/>
            </a:endParaRPr>
          </a:p>
          <a:p>
            <a:pPr algn="ctr"/>
            <a:r>
              <a:rPr lang="en-US" sz="6000" b="1" dirty="0" smtClean="0">
                <a:solidFill>
                  <a:srgbClr val="00B050"/>
                </a:solidFill>
                <a:latin typeface="Century" panose="02040604050505020304" pitchFamily="18" charset="0"/>
              </a:rPr>
              <a:t>Financial aid</a:t>
            </a:r>
          </a:p>
          <a:p>
            <a:pPr algn="ctr"/>
            <a:r>
              <a:rPr lang="en-US" sz="3600" dirty="0" smtClean="0">
                <a:latin typeface="Century" panose="02040604050505020304" pitchFamily="18" charset="0"/>
              </a:rPr>
              <a:t>207 posts</a:t>
            </a:r>
            <a:endParaRPr lang="en-US" sz="2000" dirty="0" smtClean="0">
              <a:latin typeface="Century" panose="02040604050505020304" pitchFamily="18" charset="0"/>
            </a:endParaRPr>
          </a:p>
        </p:txBody>
      </p:sp>
    </p:spTree>
    <p:extLst>
      <p:ext uri="{BB962C8B-B14F-4D97-AF65-F5344CB8AC3E}">
        <p14:creationId xmlns:p14="http://schemas.microsoft.com/office/powerpoint/2010/main" val="867184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834808" y="1247470"/>
            <a:ext cx="312959" cy="1043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28829" y="223820"/>
            <a:ext cx="9831538"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Findings: student experiences</a:t>
            </a:r>
            <a:endParaRPr lang="bg-BG" sz="4800" b="1" spc="300" dirty="0">
              <a:solidFill>
                <a:srgbClr val="2A3780"/>
              </a:solidFill>
              <a:latin typeface="Century"/>
              <a:ea typeface="Open Sans Condensed Light" panose="020B0306030504020204" pitchFamily="34" charset="0"/>
              <a:cs typeface="Century"/>
            </a:endParaRPr>
          </a:p>
        </p:txBody>
      </p:sp>
      <p:sp>
        <p:nvSpPr>
          <p:cNvPr id="23" name="Rectangle 22"/>
          <p:cNvSpPr/>
          <p:nvPr/>
        </p:nvSpPr>
        <p:spPr>
          <a:xfrm>
            <a:off x="923494" y="2156380"/>
            <a:ext cx="9958367" cy="1569660"/>
          </a:xfrm>
          <a:prstGeom prst="rect">
            <a:avLst/>
          </a:prstGeom>
        </p:spPr>
        <p:txBody>
          <a:bodyPr wrap="square">
            <a:spAutoFit/>
          </a:bodyPr>
          <a:lstStyle/>
          <a:p>
            <a:pPr lvl="0"/>
            <a:r>
              <a:rPr lang="en-US" sz="2400" dirty="0" smtClean="0">
                <a:latin typeface="Century" panose="02040604050505020304" pitchFamily="18" charset="0"/>
              </a:rPr>
              <a:t>“I </a:t>
            </a:r>
            <a:r>
              <a:rPr lang="en-US" sz="2400" dirty="0">
                <a:latin typeface="Century" panose="02040604050505020304" pitchFamily="18" charset="0"/>
              </a:rPr>
              <a:t>work 3 jobs to get </a:t>
            </a:r>
            <a:r>
              <a:rPr lang="en-US" sz="2400" dirty="0" smtClean="0">
                <a:latin typeface="Century" panose="02040604050505020304" pitchFamily="18" charset="0"/>
              </a:rPr>
              <a:t>by… but </a:t>
            </a:r>
            <a:r>
              <a:rPr lang="en-US" sz="2400" b="1" dirty="0">
                <a:solidFill>
                  <a:srgbClr val="00B050"/>
                </a:solidFill>
                <a:latin typeface="Century" panose="02040604050505020304" pitchFamily="18" charset="0"/>
              </a:rPr>
              <a:t>my social life always suffers</a:t>
            </a:r>
            <a:r>
              <a:rPr lang="en-US" sz="2400" b="1" dirty="0">
                <a:solidFill>
                  <a:srgbClr val="0070C0"/>
                </a:solidFill>
                <a:latin typeface="Century" panose="02040604050505020304" pitchFamily="18" charset="0"/>
              </a:rPr>
              <a:t> </a:t>
            </a:r>
            <a:r>
              <a:rPr lang="en-US" sz="2400" dirty="0">
                <a:latin typeface="Century" panose="02040604050505020304" pitchFamily="18" charset="0"/>
              </a:rPr>
              <a:t>when I have to make up an excuse for why I can't join you for a nice </a:t>
            </a:r>
            <a:r>
              <a:rPr lang="en-US" sz="2400" dirty="0" smtClean="0">
                <a:latin typeface="Century" panose="02040604050505020304" pitchFamily="18" charset="0"/>
              </a:rPr>
              <a:t>meal… Sometimes </a:t>
            </a:r>
            <a:r>
              <a:rPr lang="en-US" sz="2400" dirty="0">
                <a:latin typeface="Century" panose="02040604050505020304" pitchFamily="18" charset="0"/>
              </a:rPr>
              <a:t>I feel my friends don't understand how they </a:t>
            </a:r>
            <a:r>
              <a:rPr lang="en-US" sz="2400" b="1" dirty="0">
                <a:solidFill>
                  <a:srgbClr val="00B050"/>
                </a:solidFill>
                <a:latin typeface="Century" panose="02040604050505020304" pitchFamily="18" charset="0"/>
              </a:rPr>
              <a:t>exclude me</a:t>
            </a:r>
            <a:r>
              <a:rPr lang="en-US" sz="2400" dirty="0" smtClean="0">
                <a:latin typeface="Century" panose="02040604050505020304" pitchFamily="18" charset="0"/>
              </a:rPr>
              <a:t>.” (Columbia #111)</a:t>
            </a:r>
            <a:endParaRPr lang="en-US" sz="2400" dirty="0">
              <a:latin typeface="Century" panose="02040604050505020304" pitchFamily="18" charset="0"/>
            </a:endParaRPr>
          </a:p>
        </p:txBody>
      </p:sp>
      <p:sp>
        <p:nvSpPr>
          <p:cNvPr id="31" name="Rectangle 30"/>
          <p:cNvSpPr/>
          <p:nvPr/>
        </p:nvSpPr>
        <p:spPr>
          <a:xfrm>
            <a:off x="923494" y="4958308"/>
            <a:ext cx="9958367" cy="1569660"/>
          </a:xfrm>
          <a:prstGeom prst="rect">
            <a:avLst/>
          </a:prstGeom>
        </p:spPr>
        <p:txBody>
          <a:bodyPr wrap="square">
            <a:spAutoFit/>
          </a:bodyPr>
          <a:lstStyle/>
          <a:p>
            <a:r>
              <a:rPr lang="en-US" sz="2400" dirty="0">
                <a:latin typeface="Century" panose="02040604050505020304" pitchFamily="18" charset="0"/>
              </a:rPr>
              <a:t>“</a:t>
            </a:r>
            <a:r>
              <a:rPr lang="en-US" sz="2400" b="1" dirty="0">
                <a:solidFill>
                  <a:srgbClr val="00B050"/>
                </a:solidFill>
                <a:latin typeface="Century" panose="02040604050505020304" pitchFamily="18" charset="0"/>
              </a:rPr>
              <a:t>I’m an outsider</a:t>
            </a:r>
            <a:r>
              <a:rPr lang="en-US" sz="2400" b="1" dirty="0">
                <a:solidFill>
                  <a:srgbClr val="0070C0"/>
                </a:solidFill>
                <a:latin typeface="Century" panose="02040604050505020304" pitchFamily="18" charset="0"/>
              </a:rPr>
              <a:t>. </a:t>
            </a:r>
            <a:r>
              <a:rPr lang="en-US" sz="2400" dirty="0">
                <a:latin typeface="Century" panose="02040604050505020304" pitchFamily="18" charset="0"/>
              </a:rPr>
              <a:t>I don’t feel in with the kids back home because of where I go to </a:t>
            </a:r>
            <a:r>
              <a:rPr lang="en-US" sz="2400" dirty="0" smtClean="0">
                <a:latin typeface="Century" panose="02040604050505020304" pitchFamily="18" charset="0"/>
              </a:rPr>
              <a:t>school… and </a:t>
            </a:r>
            <a:r>
              <a:rPr lang="en-US" sz="2400" dirty="0">
                <a:latin typeface="Century" panose="02040604050505020304" pitchFamily="18" charset="0"/>
              </a:rPr>
              <a:t>I don’t fit in here because of where I come from. </a:t>
            </a:r>
            <a:r>
              <a:rPr lang="en-US" sz="2400" b="1" dirty="0" smtClean="0">
                <a:solidFill>
                  <a:srgbClr val="00B050"/>
                </a:solidFill>
                <a:latin typeface="Century" panose="02040604050505020304" pitchFamily="18" charset="0"/>
              </a:rPr>
              <a:t>I’m too ‘rich’ for going here and too ‘poor’ to fit in here</a:t>
            </a:r>
            <a:r>
              <a:rPr lang="en-US" sz="2400" dirty="0" smtClean="0">
                <a:latin typeface="Century" panose="02040604050505020304" pitchFamily="18" charset="0"/>
              </a:rPr>
              <a:t>.” </a:t>
            </a:r>
            <a:r>
              <a:rPr lang="en-US" sz="2400" dirty="0">
                <a:latin typeface="Century" panose="02040604050505020304" pitchFamily="18" charset="0"/>
              </a:rPr>
              <a:t>(Northwestern #161)</a:t>
            </a:r>
            <a:endParaRPr lang="en-US" sz="2400" dirty="0">
              <a:latin typeface="Century" panose="02040604050505020304" pitchFamily="18" charset="0"/>
            </a:endParaRPr>
          </a:p>
        </p:txBody>
      </p:sp>
      <p:pic>
        <p:nvPicPr>
          <p:cNvPr id="4" name="Picture 3"/>
          <p:cNvPicPr>
            <a:picLocks noChangeAspect="1"/>
          </p:cNvPicPr>
          <p:nvPr/>
        </p:nvPicPr>
        <p:blipFill>
          <a:blip r:embed="rId3"/>
          <a:stretch>
            <a:fillRect/>
          </a:stretch>
        </p:blipFill>
        <p:spPr>
          <a:xfrm>
            <a:off x="1610915" y="4138484"/>
            <a:ext cx="9073699" cy="581474"/>
          </a:xfrm>
          <a:prstGeom prst="rect">
            <a:avLst/>
          </a:prstGeom>
        </p:spPr>
      </p:pic>
      <p:cxnSp>
        <p:nvCxnSpPr>
          <p:cNvPr id="20" name="Straight Connector 19"/>
          <p:cNvCxnSpPr/>
          <p:nvPr/>
        </p:nvCxnSpPr>
        <p:spPr>
          <a:xfrm>
            <a:off x="923495" y="3887435"/>
            <a:ext cx="9958366" cy="12700"/>
          </a:xfrm>
          <a:prstGeom prst="line">
            <a:avLst/>
          </a:prstGeom>
          <a:ln w="76200">
            <a:solidFill>
              <a:srgbClr val="7030A0"/>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4"/>
          <a:stretch>
            <a:fillRect/>
          </a:stretch>
        </p:blipFill>
        <p:spPr>
          <a:xfrm>
            <a:off x="1831680" y="1212466"/>
            <a:ext cx="8632171" cy="575478"/>
          </a:xfrm>
          <a:prstGeom prst="rect">
            <a:avLst/>
          </a:prstGeom>
        </p:spPr>
      </p:pic>
    </p:spTree>
    <p:extLst>
      <p:ext uri="{BB962C8B-B14F-4D97-AF65-F5344CB8AC3E}">
        <p14:creationId xmlns:p14="http://schemas.microsoft.com/office/powerpoint/2010/main" val="308631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949841183"/>
              </p:ext>
            </p:extLst>
          </p:nvPr>
        </p:nvGraphicFramePr>
        <p:xfrm>
          <a:off x="-538157" y="2561103"/>
          <a:ext cx="6796088" cy="4136232"/>
        </p:xfrm>
        <a:graphic>
          <a:graphicData uri="http://schemas.openxmlformats.org/drawingml/2006/chart">
            <c:chart xmlns:c="http://schemas.openxmlformats.org/drawingml/2006/chart" xmlns:r="http://schemas.openxmlformats.org/officeDocument/2006/relationships" r:id="rId3"/>
          </a:graphicData>
        </a:graphic>
      </p:graphicFrame>
      <p:pic>
        <p:nvPicPr>
          <p:cNvPr id="1026" name="Picture 2" descr="http://skytheory.com/wp-content/uploads/2013/12/cu-logo-wide-480x48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788" y="1411454"/>
            <a:ext cx="1158875" cy="1158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nbb.cornell.edu/neurobio/ragusolab/images/cornell.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8235" y="1411454"/>
            <a:ext cx="1191453" cy="1158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wonderfulengineering.com/wp-content/uploads/2013/12/mit-massachusetts-institute-of-technology-logo-wallpap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3210" y="1603530"/>
            <a:ext cx="1378159" cy="7747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logonoid.com/images/northwestern-university-seal-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4891" y="1411453"/>
            <a:ext cx="1165870" cy="1158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stretch>
            <a:fillRect/>
          </a:stretch>
        </p:blipFill>
        <p:spPr>
          <a:xfrm>
            <a:off x="5737362" y="1420979"/>
            <a:ext cx="984509" cy="1158875"/>
          </a:xfrm>
          <a:prstGeom prst="rect">
            <a:avLst/>
          </a:prstGeom>
        </p:spPr>
      </p:pic>
      <p:pic>
        <p:nvPicPr>
          <p:cNvPr id="1034" name="Picture 10" descr="http://logonoid.com/images/stanford-university-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6680" y="1411452"/>
            <a:ext cx="1158875" cy="1158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upload.wikimedia.org/wikipedia/en/thumb/8/8a/University_of_Chicago_Modern_Etched_Seal_1.svg/1024px-University_of_Chicago_Modern_Etched_Seal_1.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790" y="1411451"/>
            <a:ext cx="1158875" cy="11588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sfhq.com/wp-content/uploads/2012/06/Vanderbilt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82278" y="1401926"/>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pload.wikimedia.org/wikipedia/en/thumb/7/7b/WashUShielding.svg/1024px-WashUShielding.sv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771969" y="1401926"/>
            <a:ext cx="1177928" cy="11779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589377" y="2911251"/>
            <a:ext cx="2792901" cy="3785652"/>
            <a:chOff x="6569014" y="2135420"/>
            <a:chExt cx="2792901" cy="3785652"/>
          </a:xfrm>
        </p:grpSpPr>
        <p:sp>
          <p:nvSpPr>
            <p:cNvPr id="14" name="Rectangle 13"/>
            <p:cNvSpPr/>
            <p:nvPr/>
          </p:nvSpPr>
          <p:spPr>
            <a:xfrm>
              <a:off x="6569014" y="2135420"/>
              <a:ext cx="2792901" cy="3785652"/>
            </a:xfrm>
            <a:prstGeom prst="rect">
              <a:avLst/>
            </a:prstGeom>
          </p:spPr>
          <p:txBody>
            <a:bodyPr wrap="square">
              <a:spAutoFit/>
            </a:bodyPr>
            <a:lstStyle/>
            <a:p>
              <a:pPr lvl="0"/>
              <a:r>
                <a:rPr lang="en-US" sz="2400" dirty="0" smtClean="0">
                  <a:latin typeface="Century" panose="02040604050505020304" pitchFamily="18" charset="0"/>
                </a:rPr>
                <a:t>Class of 2009</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2010</a:t>
              </a:r>
            </a:p>
            <a:p>
              <a:pPr marL="1200150" lvl="0" indent="-1200150"/>
              <a:r>
                <a:rPr lang="en-US" sz="2400" dirty="0" smtClean="0">
                  <a:latin typeface="Century" panose="02040604050505020304" pitchFamily="18" charset="0"/>
                </a:rPr>
                <a:t>	2011</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2012</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2013</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2014</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2015</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2016</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2017</a:t>
              </a:r>
            </a:p>
            <a:p>
              <a:pPr marL="1200150" lvl="0" indent="-1200150"/>
              <a:r>
                <a:rPr lang="en-US" sz="2400" dirty="0">
                  <a:latin typeface="Century" panose="02040604050505020304" pitchFamily="18" charset="0"/>
                </a:rPr>
                <a:t>	</a:t>
              </a:r>
              <a:r>
                <a:rPr lang="en-US" sz="2400" dirty="0" smtClean="0">
                  <a:latin typeface="Century" panose="02040604050505020304" pitchFamily="18" charset="0"/>
                </a:rPr>
                <a:t>2018</a:t>
              </a:r>
              <a:endParaRPr lang="en-US" sz="2400" dirty="0" smtClean="0">
                <a:latin typeface="Century" panose="02040604050505020304" pitchFamily="18" charset="0"/>
              </a:endParaRPr>
            </a:p>
          </p:txBody>
        </p:sp>
        <p:pic>
          <p:nvPicPr>
            <p:cNvPr id="1042" name="Picture 18" descr="http://www.clker.com/cliparts/W/F/2/F/Z/B/check-mark-purple-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5380" y="2275144"/>
              <a:ext cx="195270" cy="1809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http://www.clker.com/cliparts/W/F/2/F/Z/B/check-mark-purple-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5380" y="2976011"/>
              <a:ext cx="195270" cy="1809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http://www.clker.com/cliparts/W/F/2/F/Z/B/check-mark-purple-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5380" y="3357011"/>
              <a:ext cx="195270" cy="1809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http://www.clker.com/cliparts/W/F/2/F/Z/B/check-mark-purple-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5380" y="4442707"/>
              <a:ext cx="195270" cy="180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http://www.clker.com/cliparts/W/F/2/F/Z/B/check-mark-purple-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5380" y="5185605"/>
              <a:ext cx="195270" cy="1809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http://www.clker.com/cliparts/W/F/2/F/Z/B/check-mark-purple-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5380" y="5554660"/>
              <a:ext cx="195270" cy="1809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Connector 32"/>
          <p:cNvCxnSpPr/>
          <p:nvPr/>
        </p:nvCxnSpPr>
        <p:spPr>
          <a:xfrm>
            <a:off x="5877278" y="2728440"/>
            <a:ext cx="24973" cy="4015260"/>
          </a:xfrm>
          <a:prstGeom prst="line">
            <a:avLst/>
          </a:prstGeom>
          <a:ln w="76200">
            <a:solidFill>
              <a:srgbClr val="7030A0"/>
            </a:solidFill>
          </a:ln>
        </p:spPr>
        <p:style>
          <a:lnRef idx="3">
            <a:schemeClr val="accent1"/>
          </a:lnRef>
          <a:fillRef idx="0">
            <a:schemeClr val="accent1"/>
          </a:fillRef>
          <a:effectRef idx="2">
            <a:schemeClr val="accent1"/>
          </a:effectRef>
          <a:fontRef idx="minor">
            <a:schemeClr val="tx1"/>
          </a:fontRef>
        </p:style>
      </p:cxnSp>
      <p:sp>
        <p:nvSpPr>
          <p:cNvPr id="34" name="Rectangle 33"/>
          <p:cNvSpPr/>
          <p:nvPr/>
        </p:nvSpPr>
        <p:spPr>
          <a:xfrm>
            <a:off x="9655867" y="2983398"/>
            <a:ext cx="1960938" cy="3170099"/>
          </a:xfrm>
          <a:prstGeom prst="rect">
            <a:avLst/>
          </a:prstGeom>
        </p:spPr>
        <p:txBody>
          <a:bodyPr wrap="square">
            <a:spAutoFit/>
          </a:bodyPr>
          <a:lstStyle/>
          <a:p>
            <a:pPr marR="0" lvl="0" algn="ctr">
              <a:spcBef>
                <a:spcPts val="0"/>
              </a:spcBef>
              <a:spcAft>
                <a:spcPts val="0"/>
              </a:spcAft>
            </a:pPr>
            <a:r>
              <a:rPr lang="en-US" sz="2400" b="1" dirty="0" smtClean="0">
                <a:solidFill>
                  <a:srgbClr val="7030A0"/>
                </a:solidFill>
                <a:latin typeface="Century" panose="02040604050505020304" pitchFamily="18" charset="0"/>
                <a:ea typeface="Calibri" panose="020F0502020204030204" pitchFamily="34" charset="0"/>
                <a:cs typeface="Times New Roman" panose="02020603050405020304" pitchFamily="18" charset="0"/>
              </a:rPr>
              <a:t>First</a:t>
            </a:r>
            <a:r>
              <a:rPr lang="en-US" sz="2400" dirty="0" smtClean="0">
                <a:latin typeface="Century" panose="02040604050505020304" pitchFamily="18" charset="0"/>
                <a:ea typeface="Calibri" panose="020F0502020204030204" pitchFamily="34" charset="0"/>
                <a:cs typeface="Times New Roman" panose="02020603050405020304" pitchFamily="18" charset="0"/>
              </a:rPr>
              <a:t> Generation</a:t>
            </a:r>
          </a:p>
          <a:p>
            <a:pPr marR="0" lvl="0" algn="ctr">
              <a:spcBef>
                <a:spcPts val="0"/>
              </a:spcBef>
              <a:spcAft>
                <a:spcPts val="0"/>
              </a:spcAft>
            </a:pPr>
            <a:r>
              <a:rPr lang="en-US" sz="4000" dirty="0" smtClean="0">
                <a:effectLst/>
                <a:latin typeface="Century" panose="02040604050505020304" pitchFamily="18" charset="0"/>
                <a:ea typeface="Calibri" panose="020F0502020204030204" pitchFamily="34" charset="0"/>
                <a:cs typeface="Times New Roman" panose="02020603050405020304" pitchFamily="18" charset="0"/>
              </a:rPr>
              <a:t>7</a:t>
            </a:r>
          </a:p>
          <a:p>
            <a:pPr marR="0" lvl="0" algn="ctr">
              <a:spcBef>
                <a:spcPts val="0"/>
              </a:spcBef>
              <a:spcAft>
                <a:spcPts val="0"/>
              </a:spcAft>
            </a:pPr>
            <a:endParaRPr lang="en-US" sz="2400" dirty="0">
              <a:latin typeface="Century" panose="02040604050505020304" pitchFamily="18" charset="0"/>
              <a:ea typeface="Calibri" panose="020F0502020204030204" pitchFamily="34" charset="0"/>
              <a:cs typeface="Times New Roman" panose="02020603050405020304" pitchFamily="18" charset="0"/>
            </a:endParaRPr>
          </a:p>
          <a:p>
            <a:pPr marR="0" lvl="0" algn="ctr">
              <a:spcBef>
                <a:spcPts val="0"/>
              </a:spcBef>
              <a:spcAft>
                <a:spcPts val="0"/>
              </a:spcAft>
            </a:pPr>
            <a:r>
              <a:rPr lang="en-US" sz="2400" b="1" dirty="0" smtClean="0">
                <a:solidFill>
                  <a:srgbClr val="7030A0"/>
                </a:solidFill>
                <a:effectLst/>
                <a:latin typeface="Century" panose="02040604050505020304" pitchFamily="18" charset="0"/>
                <a:ea typeface="Calibri" panose="020F0502020204030204" pitchFamily="34" charset="0"/>
                <a:cs typeface="Times New Roman" panose="02020603050405020304" pitchFamily="18" charset="0"/>
              </a:rPr>
              <a:t>Continuing</a:t>
            </a:r>
          </a:p>
          <a:p>
            <a:pPr marR="0" lvl="0" algn="ctr">
              <a:spcBef>
                <a:spcPts val="0"/>
              </a:spcBef>
              <a:spcAft>
                <a:spcPts val="0"/>
              </a:spcAft>
            </a:pPr>
            <a:r>
              <a:rPr lang="en-US" sz="2400" dirty="0" smtClean="0">
                <a:latin typeface="Century" panose="02040604050505020304" pitchFamily="18" charset="0"/>
                <a:ea typeface="Calibri" panose="020F0502020204030204" pitchFamily="34" charset="0"/>
                <a:cs typeface="Times New Roman" panose="02020603050405020304" pitchFamily="18" charset="0"/>
              </a:rPr>
              <a:t>Generation</a:t>
            </a:r>
          </a:p>
          <a:p>
            <a:pPr marR="0" lvl="0" algn="ctr">
              <a:spcBef>
                <a:spcPts val="0"/>
              </a:spcBef>
              <a:spcAft>
                <a:spcPts val="0"/>
              </a:spcAft>
            </a:pPr>
            <a:r>
              <a:rPr lang="en-US" sz="4000" dirty="0">
                <a:effectLst/>
                <a:latin typeface="Century" panose="02040604050505020304" pitchFamily="18" charset="0"/>
                <a:ea typeface="Calibri" panose="020F0502020204030204" pitchFamily="34" charset="0"/>
                <a:cs typeface="Times New Roman" panose="02020603050405020304" pitchFamily="18" charset="0"/>
              </a:rPr>
              <a:t>5</a:t>
            </a:r>
          </a:p>
        </p:txBody>
      </p:sp>
      <p:cxnSp>
        <p:nvCxnSpPr>
          <p:cNvPr id="43" name="Straight Connector 42"/>
          <p:cNvCxnSpPr/>
          <p:nvPr/>
        </p:nvCxnSpPr>
        <p:spPr>
          <a:xfrm>
            <a:off x="9382278" y="2728440"/>
            <a:ext cx="0" cy="4015260"/>
          </a:xfrm>
          <a:prstGeom prst="line">
            <a:avLst/>
          </a:prstGeom>
          <a:ln w="76200">
            <a:solidFill>
              <a:srgbClr val="7030A0"/>
            </a:solidFill>
          </a:ln>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28829" y="223820"/>
            <a:ext cx="11976035" cy="830997"/>
          </a:xfrm>
          <a:prstGeom prst="rect">
            <a:avLst/>
          </a:prstGeom>
          <a:noFill/>
        </p:spPr>
        <p:txBody>
          <a:bodyPr wrap="none" rtlCol="0">
            <a:spAutoFit/>
          </a:bodyPr>
          <a:lstStyle/>
          <a:p>
            <a:r>
              <a:rPr lang="en-US" sz="4800" b="1" spc="300" dirty="0" smtClean="0">
                <a:solidFill>
                  <a:srgbClr val="2A3780"/>
                </a:solidFill>
                <a:latin typeface="Century"/>
                <a:ea typeface="Open Sans Condensed Light" panose="020B0306030504020204" pitchFamily="34" charset="0"/>
                <a:cs typeface="Century"/>
              </a:rPr>
              <a:t>12 Student and Alumni Interviewees</a:t>
            </a:r>
            <a:endParaRPr lang="bg-BG" sz="4800" b="1" spc="300" dirty="0">
              <a:solidFill>
                <a:srgbClr val="2A3780"/>
              </a:solidFill>
              <a:latin typeface="Century"/>
              <a:ea typeface="Open Sans Condensed Light" panose="020B0306030504020204" pitchFamily="34" charset="0"/>
              <a:cs typeface="Century"/>
            </a:endParaRPr>
          </a:p>
        </p:txBody>
      </p:sp>
      <p:cxnSp>
        <p:nvCxnSpPr>
          <p:cNvPr id="3" name="Straight Connector 2"/>
          <p:cNvCxnSpPr/>
          <p:nvPr/>
        </p:nvCxnSpPr>
        <p:spPr>
          <a:xfrm>
            <a:off x="7430389" y="5189962"/>
            <a:ext cx="138964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855449" y="3667386"/>
            <a:ext cx="1798387" cy="461665"/>
          </a:xfrm>
          <a:prstGeom prst="rect">
            <a:avLst/>
          </a:prstGeom>
          <a:noFill/>
        </p:spPr>
        <p:txBody>
          <a:bodyPr wrap="square" rtlCol="0">
            <a:spAutoFit/>
          </a:bodyPr>
          <a:lstStyle/>
          <a:p>
            <a:pPr algn="ctr"/>
            <a:r>
              <a:rPr lang="en-US" sz="2400" i="1" dirty="0" smtClean="0">
                <a:latin typeface="Century" panose="02040604050505020304" pitchFamily="18" charset="0"/>
              </a:rPr>
              <a:t>4 alumni</a:t>
            </a:r>
            <a:endParaRPr lang="en-US" sz="2400" i="1" dirty="0">
              <a:latin typeface="Century" panose="02040604050505020304" pitchFamily="18" charset="0"/>
            </a:endParaRPr>
          </a:p>
        </p:txBody>
      </p:sp>
      <p:sp>
        <p:nvSpPr>
          <p:cNvPr id="28" name="TextBox 27"/>
          <p:cNvSpPr txBox="1"/>
          <p:nvPr/>
        </p:nvSpPr>
        <p:spPr>
          <a:xfrm>
            <a:off x="5914090" y="5472486"/>
            <a:ext cx="1852955" cy="461665"/>
          </a:xfrm>
          <a:prstGeom prst="rect">
            <a:avLst/>
          </a:prstGeom>
          <a:noFill/>
        </p:spPr>
        <p:txBody>
          <a:bodyPr wrap="square" rtlCol="0">
            <a:spAutoFit/>
          </a:bodyPr>
          <a:lstStyle/>
          <a:p>
            <a:pPr algn="ctr"/>
            <a:r>
              <a:rPr lang="en-US" sz="2400" i="1" dirty="0" smtClean="0">
                <a:latin typeface="Century" panose="02040604050505020304" pitchFamily="18" charset="0"/>
              </a:rPr>
              <a:t>8 students</a:t>
            </a:r>
            <a:endParaRPr lang="en-US" sz="2400" i="1" dirty="0">
              <a:latin typeface="Century" panose="02040604050505020304" pitchFamily="18" charset="0"/>
            </a:endParaRPr>
          </a:p>
        </p:txBody>
      </p:sp>
    </p:spTree>
    <p:extLst>
      <p:ext uri="{BB962C8B-B14F-4D97-AF65-F5344CB8AC3E}">
        <p14:creationId xmlns:p14="http://schemas.microsoft.com/office/powerpoint/2010/main" val="2346687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1737</Words>
  <Application>Microsoft Office PowerPoint</Application>
  <PresentationFormat>Widescreen</PresentationFormat>
  <Paragraphs>258</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Century</vt:lpstr>
      <vt:lpstr>Open Sans Condensed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 Chen</dc:creator>
  <cp:lastModifiedBy>Carol Chen</cp:lastModifiedBy>
  <cp:revision>72</cp:revision>
  <dcterms:created xsi:type="dcterms:W3CDTF">2015-06-01T09:31:39Z</dcterms:created>
  <dcterms:modified xsi:type="dcterms:W3CDTF">2015-06-03T19:42:58Z</dcterms:modified>
</cp:coreProperties>
</file>